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62" r:id="rId4"/>
    <p:sldId id="260" r:id="rId5"/>
    <p:sldId id="308" r:id="rId6"/>
    <p:sldId id="273" r:id="rId7"/>
    <p:sldId id="305" r:id="rId8"/>
    <p:sldId id="306" r:id="rId9"/>
    <p:sldId id="307" r:id="rId10"/>
    <p:sldId id="264" r:id="rId11"/>
    <p:sldId id="280" r:id="rId12"/>
    <p:sldId id="265" r:id="rId13"/>
    <p:sldId id="270" r:id="rId14"/>
    <p:sldId id="282" r:id="rId15"/>
    <p:sldId id="266" r:id="rId16"/>
    <p:sldId id="275" r:id="rId17"/>
    <p:sldId id="331" r:id="rId18"/>
    <p:sldId id="332" r:id="rId19"/>
    <p:sldId id="330" r:id="rId20"/>
    <p:sldId id="267" r:id="rId21"/>
    <p:sldId id="271" r:id="rId22"/>
    <p:sldId id="285" r:id="rId23"/>
    <p:sldId id="283" r:id="rId24"/>
    <p:sldId id="334" r:id="rId25"/>
    <p:sldId id="335" r:id="rId26"/>
    <p:sldId id="336" r:id="rId27"/>
    <p:sldId id="263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705"/>
  </p:normalViewPr>
  <p:slideViewPr>
    <p:cSldViewPr snapToGrid="0" snapToObjects="1">
      <p:cViewPr varScale="1">
        <p:scale>
          <a:sx n="84" d="100"/>
          <a:sy n="84" d="100"/>
        </p:scale>
        <p:origin x="90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10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/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"/>
            <p:cNvSpPr/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"/>
            <p:cNvSpPr/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"/>
            <p:cNvSpPr/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"/>
            <p:cNvSpPr/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Century Gothic</a:t>
            </a: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设计师原创</a:t>
            </a: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/>
            <a:r>
              <a:rPr kumimoji="1" lang="zh-CN" altLang="en-US" sz="1335" dirty="0">
                <a:solidFill>
                  <a:srgbClr val="000000"/>
                </a:solidFill>
                <a:latin typeface="Century Gothic" panose="020B0502020202020204"/>
                <a:ea typeface="微软雅黑" panose="020B0503020204020204" charset="-122"/>
              </a:rPr>
              <a:t>点击</a:t>
            </a:r>
            <a:r>
              <a:rPr kumimoji="1" lang="en-US" altLang="zh-CN" sz="1335" dirty="0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dirty="0">
                <a:solidFill>
                  <a:srgbClr val="000000"/>
                </a:solidFill>
                <a:latin typeface="Century Gothic" panose="020B0502020202020204"/>
                <a:ea typeface="微软雅黑" panose="020B050302020402020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10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/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"/>
            <p:cNvSpPr/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"/>
            <p:cNvSpPr/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"/>
            <p:cNvSpPr/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"/>
            <p:cNvSpPr/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-16972" y="4347197"/>
            <a:ext cx="12208972" cy="2524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10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/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"/>
            <p:cNvSpPr/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"/>
            <p:cNvSpPr/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"/>
            <p:cNvSpPr/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"/>
            <p:cNvSpPr/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5706264" y="1"/>
            <a:ext cx="6485736" cy="6871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 noEditPoints="1"/>
          </p:cNvSpPr>
          <p:nvPr/>
        </p:nvSpPr>
        <p:spPr bwMode="auto">
          <a:xfrm rot="20132266">
            <a:off x="3204672" y="5259246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3276077" y="3086935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 18"/>
          <p:cNvGrpSpPr/>
          <p:nvPr userDrawn="1"/>
        </p:nvGrpSpPr>
        <p:grpSpPr>
          <a:xfrm rot="1396810">
            <a:off x="5439148" y="3364452"/>
            <a:ext cx="337162" cy="1815987"/>
            <a:chOff x="6099175" y="2627313"/>
            <a:chExt cx="411163" cy="2214563"/>
          </a:xfrm>
          <a:solidFill>
            <a:schemeClr val="bg1">
              <a:alpha val="10000"/>
            </a:schemeClr>
          </a:solidFill>
        </p:grpSpPr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130130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Freeform 19"/>
          <p:cNvSpPr>
            <a:spLocks noEditPoints="1"/>
          </p:cNvSpPr>
          <p:nvPr/>
        </p:nvSpPr>
        <p:spPr bwMode="auto">
          <a:xfrm rot="1363540">
            <a:off x="8673100" y="723488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20"/>
          <p:cNvSpPr/>
          <p:nvPr/>
        </p:nvSpPr>
        <p:spPr bwMode="auto">
          <a:xfrm rot="20253209">
            <a:off x="4644944" y="4409600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45"/>
          <p:cNvGrpSpPr/>
          <p:nvPr userDrawn="1"/>
        </p:nvGrpSpPr>
        <p:grpSpPr>
          <a:xfrm rot="2116298">
            <a:off x="5097308" y="5328958"/>
            <a:ext cx="722933" cy="62967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21" name="Freeform 5"/>
            <p:cNvSpPr/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" name="组合 46"/>
          <p:cNvGrpSpPr/>
          <p:nvPr userDrawn="1"/>
        </p:nvGrpSpPr>
        <p:grpSpPr>
          <a:xfrm rot="19680185">
            <a:off x="2669841" y="4499503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" name="Freeform 29"/>
          <p:cNvSpPr>
            <a:spLocks noEditPoints="1"/>
          </p:cNvSpPr>
          <p:nvPr userDrawn="1"/>
        </p:nvSpPr>
        <p:spPr bwMode="auto">
          <a:xfrm>
            <a:off x="4567724" y="3130391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5"/>
          <p:cNvSpPr>
            <a:spLocks noEditPoints="1"/>
          </p:cNvSpPr>
          <p:nvPr userDrawn="1"/>
        </p:nvSpPr>
        <p:spPr bwMode="auto">
          <a:xfrm rot="1264384">
            <a:off x="3800465" y="6382321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1" name="组合 22"/>
          <p:cNvGrpSpPr/>
          <p:nvPr userDrawn="1"/>
        </p:nvGrpSpPr>
        <p:grpSpPr>
          <a:xfrm rot="1013132">
            <a:off x="2506793" y="6413812"/>
            <a:ext cx="794889" cy="623974"/>
            <a:chOff x="3654425" y="5089525"/>
            <a:chExt cx="1860550" cy="1460500"/>
          </a:xfrm>
          <a:solidFill>
            <a:schemeClr val="bg1">
              <a:alpha val="10000"/>
            </a:schemeClr>
          </a:solidFill>
        </p:grpSpPr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23"/>
          <p:cNvGrpSpPr/>
          <p:nvPr userDrawn="1"/>
        </p:nvGrpSpPr>
        <p:grpSpPr>
          <a:xfrm>
            <a:off x="6063218" y="3624642"/>
            <a:ext cx="1301704" cy="1299270"/>
            <a:chOff x="6262690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40" name="Freeform 19"/>
            <p:cNvSpPr>
              <a:spLocks noEditPoints="1"/>
            </p:cNvSpPr>
            <p:nvPr/>
          </p:nvSpPr>
          <p:spPr bwMode="auto">
            <a:xfrm>
              <a:off x="6262690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"/>
            <p:cNvSpPr/>
            <p:nvPr userDrawn="1"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Freeform 7"/>
          <p:cNvSpPr>
            <a:spLocks noEditPoints="1"/>
          </p:cNvSpPr>
          <p:nvPr/>
        </p:nvSpPr>
        <p:spPr bwMode="auto">
          <a:xfrm rot="20132266">
            <a:off x="-1257123" y="4798205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9"/>
          <p:cNvSpPr>
            <a:spLocks noEditPoints="1"/>
          </p:cNvSpPr>
          <p:nvPr/>
        </p:nvSpPr>
        <p:spPr bwMode="auto">
          <a:xfrm>
            <a:off x="-491355" y="2831662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6" name="组 45"/>
          <p:cNvGrpSpPr/>
          <p:nvPr userDrawn="1"/>
        </p:nvGrpSpPr>
        <p:grpSpPr>
          <a:xfrm rot="1396810">
            <a:off x="998952" y="3722131"/>
            <a:ext cx="337162" cy="1815987"/>
            <a:chOff x="6099175" y="2627313"/>
            <a:chExt cx="411163" cy="2214563"/>
          </a:xfrm>
          <a:solidFill>
            <a:schemeClr val="bg1">
              <a:alpha val="10000"/>
            </a:schemeClr>
          </a:solidFill>
        </p:grpSpPr>
        <p:sp>
          <p:nvSpPr>
            <p:cNvPr id="71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"/>
            <p:cNvSpPr/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5"/>
            <p:cNvSpPr/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" name="Freeform 19"/>
          <p:cNvSpPr>
            <a:spLocks noEditPoints="1"/>
          </p:cNvSpPr>
          <p:nvPr/>
        </p:nvSpPr>
        <p:spPr bwMode="auto">
          <a:xfrm rot="1363540">
            <a:off x="337564" y="5792830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20"/>
          <p:cNvSpPr/>
          <p:nvPr/>
        </p:nvSpPr>
        <p:spPr bwMode="auto">
          <a:xfrm rot="20253209">
            <a:off x="158920" y="4485610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9" name="组合 45"/>
          <p:cNvGrpSpPr/>
          <p:nvPr userDrawn="1"/>
        </p:nvGrpSpPr>
        <p:grpSpPr>
          <a:xfrm rot="2116298">
            <a:off x="1231243" y="5128618"/>
            <a:ext cx="722933" cy="62967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66" name="Freeform 5"/>
            <p:cNvSpPr/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"/>
            <p:cNvSpPr/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"/>
            <p:cNvSpPr/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8"/>
            <p:cNvSpPr/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9"/>
            <p:cNvSpPr/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" name="组合 46"/>
          <p:cNvGrpSpPr/>
          <p:nvPr userDrawn="1"/>
        </p:nvGrpSpPr>
        <p:grpSpPr>
          <a:xfrm rot="19680185">
            <a:off x="-1517189" y="3803033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64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" name="Freeform 29"/>
          <p:cNvSpPr>
            <a:spLocks noEditPoints="1"/>
          </p:cNvSpPr>
          <p:nvPr userDrawn="1"/>
        </p:nvSpPr>
        <p:spPr bwMode="auto">
          <a:xfrm>
            <a:off x="760976" y="2751525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5"/>
          <p:cNvSpPr>
            <a:spLocks noEditPoints="1"/>
          </p:cNvSpPr>
          <p:nvPr userDrawn="1"/>
        </p:nvSpPr>
        <p:spPr bwMode="auto">
          <a:xfrm rot="1264384">
            <a:off x="1983280" y="5686214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3" name="组合 22"/>
          <p:cNvGrpSpPr/>
          <p:nvPr userDrawn="1"/>
        </p:nvGrpSpPr>
        <p:grpSpPr>
          <a:xfrm rot="1013132">
            <a:off x="1601368" y="4438604"/>
            <a:ext cx="794889" cy="623974"/>
            <a:chOff x="3654425" y="5089525"/>
            <a:chExt cx="1860550" cy="1460500"/>
          </a:xfrm>
          <a:solidFill>
            <a:schemeClr val="bg1">
              <a:alpha val="10000"/>
            </a:schemeClr>
          </a:solidFill>
        </p:grpSpPr>
        <p:sp>
          <p:nvSpPr>
            <p:cNvPr id="5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4" name="组合 23"/>
          <p:cNvGrpSpPr/>
          <p:nvPr userDrawn="1"/>
        </p:nvGrpSpPr>
        <p:grpSpPr>
          <a:xfrm>
            <a:off x="1798258" y="2947826"/>
            <a:ext cx="1301704" cy="1299270"/>
            <a:chOff x="6262688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55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"/>
            <p:cNvSpPr/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6" name="Freeform 7"/>
          <p:cNvSpPr>
            <a:spLocks noEditPoints="1"/>
          </p:cNvSpPr>
          <p:nvPr/>
        </p:nvSpPr>
        <p:spPr bwMode="auto">
          <a:xfrm rot="21538996">
            <a:off x="7150383" y="5764310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9"/>
          <p:cNvSpPr>
            <a:spLocks noEditPoints="1"/>
          </p:cNvSpPr>
          <p:nvPr/>
        </p:nvSpPr>
        <p:spPr bwMode="auto">
          <a:xfrm rot="1406730">
            <a:off x="8537771" y="4215104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8" name="组 77"/>
          <p:cNvGrpSpPr/>
          <p:nvPr userDrawn="1"/>
        </p:nvGrpSpPr>
        <p:grpSpPr>
          <a:xfrm rot="2803540">
            <a:off x="9511163" y="5451184"/>
            <a:ext cx="337162" cy="1815987"/>
            <a:chOff x="6099175" y="2627313"/>
            <a:chExt cx="411163" cy="2214563"/>
          </a:xfrm>
          <a:solidFill>
            <a:schemeClr val="bg1">
              <a:alpha val="10000"/>
            </a:schemeClr>
          </a:solidFill>
        </p:grpSpPr>
        <p:sp>
          <p:nvSpPr>
            <p:cNvPr id="103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4"/>
            <p:cNvSpPr/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5"/>
            <p:cNvSpPr/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9" name="Freeform 19"/>
          <p:cNvSpPr>
            <a:spLocks noEditPoints="1"/>
          </p:cNvSpPr>
          <p:nvPr/>
        </p:nvSpPr>
        <p:spPr bwMode="auto">
          <a:xfrm rot="2770270">
            <a:off x="8355392" y="7325895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20"/>
          <p:cNvSpPr/>
          <p:nvPr/>
        </p:nvSpPr>
        <p:spPr bwMode="auto">
          <a:xfrm rot="59939">
            <a:off x="8625447" y="5843013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1" name="组合 45"/>
          <p:cNvGrpSpPr/>
          <p:nvPr userDrawn="1"/>
        </p:nvGrpSpPr>
        <p:grpSpPr>
          <a:xfrm rot="3523028">
            <a:off x="9384746" y="6959690"/>
            <a:ext cx="722933" cy="62967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98" name="Freeform 5"/>
            <p:cNvSpPr/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6"/>
            <p:cNvSpPr/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7"/>
            <p:cNvSpPr/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"/>
            <p:cNvSpPr/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"/>
            <p:cNvSpPr/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2" name="组合 46"/>
          <p:cNvGrpSpPr/>
          <p:nvPr userDrawn="1"/>
        </p:nvGrpSpPr>
        <p:grpSpPr>
          <a:xfrm rot="21086915">
            <a:off x="7366693" y="4686026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96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9"/>
          <p:cNvSpPr>
            <a:spLocks noEditPoints="1"/>
          </p:cNvSpPr>
          <p:nvPr userDrawn="1"/>
        </p:nvSpPr>
        <p:spPr bwMode="auto">
          <a:xfrm rot="1406730">
            <a:off x="9836343" y="4616570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5"/>
          <p:cNvSpPr>
            <a:spLocks noEditPoints="1"/>
          </p:cNvSpPr>
          <p:nvPr userDrawn="1"/>
        </p:nvSpPr>
        <p:spPr bwMode="auto">
          <a:xfrm rot="2671114">
            <a:off x="9574736" y="7895511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5" name="组合 22"/>
          <p:cNvGrpSpPr/>
          <p:nvPr userDrawn="1"/>
        </p:nvGrpSpPr>
        <p:grpSpPr>
          <a:xfrm rot="2419862">
            <a:off x="9997017" y="6488458"/>
            <a:ext cx="794889" cy="623974"/>
            <a:chOff x="3654425" y="5089525"/>
            <a:chExt cx="1860550" cy="1460500"/>
          </a:xfrm>
          <a:solidFill>
            <a:schemeClr val="bg1">
              <a:alpha val="10000"/>
            </a:schemeClr>
          </a:solidFill>
        </p:grpSpPr>
        <p:sp>
          <p:nvSpPr>
            <p:cNvPr id="8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6" name="组合 23"/>
          <p:cNvGrpSpPr/>
          <p:nvPr userDrawn="1"/>
        </p:nvGrpSpPr>
        <p:grpSpPr>
          <a:xfrm rot="1406730">
            <a:off x="11173870" y="-871840"/>
            <a:ext cx="1301704" cy="1299270"/>
            <a:chOff x="6262688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87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"/>
            <p:cNvSpPr/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8" name="Freeform 7"/>
          <p:cNvSpPr>
            <a:spLocks noEditPoints="1"/>
          </p:cNvSpPr>
          <p:nvPr/>
        </p:nvSpPr>
        <p:spPr bwMode="auto">
          <a:xfrm rot="20132266">
            <a:off x="-3210" y="1374612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9"/>
          <p:cNvSpPr>
            <a:spLocks noEditPoints="1"/>
          </p:cNvSpPr>
          <p:nvPr/>
        </p:nvSpPr>
        <p:spPr bwMode="auto">
          <a:xfrm>
            <a:off x="762558" y="-591931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0" name="组 109"/>
          <p:cNvGrpSpPr/>
          <p:nvPr userDrawn="1"/>
        </p:nvGrpSpPr>
        <p:grpSpPr>
          <a:xfrm rot="1396810">
            <a:off x="2252865" y="298538"/>
            <a:ext cx="337162" cy="1815987"/>
            <a:chOff x="6099175" y="2627313"/>
            <a:chExt cx="411163" cy="2214563"/>
          </a:xfrm>
          <a:solidFill>
            <a:schemeClr val="bg1">
              <a:alpha val="70000"/>
            </a:schemeClr>
          </a:solidFill>
        </p:grpSpPr>
        <p:sp>
          <p:nvSpPr>
            <p:cNvPr id="135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4"/>
            <p:cNvSpPr/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5"/>
            <p:cNvSpPr/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1" name="Freeform 19"/>
          <p:cNvSpPr>
            <a:spLocks noEditPoints="1"/>
          </p:cNvSpPr>
          <p:nvPr/>
        </p:nvSpPr>
        <p:spPr bwMode="auto">
          <a:xfrm rot="1363540">
            <a:off x="1591477" y="2369237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20"/>
          <p:cNvSpPr/>
          <p:nvPr/>
        </p:nvSpPr>
        <p:spPr bwMode="auto">
          <a:xfrm rot="20253209">
            <a:off x="1412833" y="1062017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3" name="组合 45"/>
          <p:cNvGrpSpPr/>
          <p:nvPr userDrawn="1"/>
        </p:nvGrpSpPr>
        <p:grpSpPr>
          <a:xfrm rot="2116298">
            <a:off x="2485156" y="1705025"/>
            <a:ext cx="722933" cy="62967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130" name="Freeform 5"/>
            <p:cNvSpPr/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"/>
            <p:cNvSpPr/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7"/>
            <p:cNvSpPr/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8"/>
            <p:cNvSpPr/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9"/>
            <p:cNvSpPr/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4" name="组合 46"/>
          <p:cNvGrpSpPr/>
          <p:nvPr userDrawn="1"/>
        </p:nvGrpSpPr>
        <p:grpSpPr>
          <a:xfrm rot="19680185">
            <a:off x="-263276" y="379440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128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5" name="Freeform 29"/>
          <p:cNvSpPr>
            <a:spLocks noEditPoints="1"/>
          </p:cNvSpPr>
          <p:nvPr userDrawn="1"/>
        </p:nvSpPr>
        <p:spPr bwMode="auto">
          <a:xfrm>
            <a:off x="2014889" y="-672068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5"/>
          <p:cNvSpPr>
            <a:spLocks noEditPoints="1"/>
          </p:cNvSpPr>
          <p:nvPr userDrawn="1"/>
        </p:nvSpPr>
        <p:spPr bwMode="auto">
          <a:xfrm rot="1264384">
            <a:off x="2980490" y="2441065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7" name="组合 22"/>
          <p:cNvGrpSpPr/>
          <p:nvPr userDrawn="1"/>
        </p:nvGrpSpPr>
        <p:grpSpPr>
          <a:xfrm rot="1013132">
            <a:off x="2855281" y="1015011"/>
            <a:ext cx="794889" cy="623974"/>
            <a:chOff x="3654425" y="5089525"/>
            <a:chExt cx="1860550" cy="1460500"/>
          </a:xfrm>
          <a:solidFill>
            <a:schemeClr val="bg1">
              <a:alpha val="70000"/>
            </a:schemeClr>
          </a:solidFill>
        </p:grpSpPr>
        <p:sp>
          <p:nvSpPr>
            <p:cNvPr id="1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8" name="组合 23"/>
          <p:cNvGrpSpPr/>
          <p:nvPr userDrawn="1"/>
        </p:nvGrpSpPr>
        <p:grpSpPr>
          <a:xfrm>
            <a:off x="3052171" y="-475767"/>
            <a:ext cx="1301704" cy="1299270"/>
            <a:chOff x="6262688" y="5170488"/>
            <a:chExt cx="1697038" cy="1693863"/>
          </a:xfrm>
          <a:solidFill>
            <a:schemeClr val="bg1">
              <a:alpha val="70000"/>
            </a:schemeClr>
          </a:solidFill>
        </p:grpSpPr>
        <p:sp>
          <p:nvSpPr>
            <p:cNvPr id="119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0"/>
            <p:cNvSpPr/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0" name="Freeform 7"/>
          <p:cNvSpPr>
            <a:spLocks noEditPoints="1"/>
          </p:cNvSpPr>
          <p:nvPr/>
        </p:nvSpPr>
        <p:spPr bwMode="auto">
          <a:xfrm rot="20132266">
            <a:off x="4165316" y="1969665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1" name="Freeform 9"/>
          <p:cNvSpPr>
            <a:spLocks noEditPoints="1"/>
          </p:cNvSpPr>
          <p:nvPr/>
        </p:nvSpPr>
        <p:spPr bwMode="auto">
          <a:xfrm>
            <a:off x="4931084" y="3122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42" name="组 141"/>
          <p:cNvGrpSpPr/>
          <p:nvPr userDrawn="1"/>
        </p:nvGrpSpPr>
        <p:grpSpPr>
          <a:xfrm rot="1396810">
            <a:off x="6421391" y="893591"/>
            <a:ext cx="337162" cy="1815987"/>
            <a:chOff x="6099175" y="2627313"/>
            <a:chExt cx="411163" cy="2214563"/>
          </a:xfrm>
          <a:solidFill>
            <a:schemeClr val="bg1">
              <a:alpha val="70000"/>
            </a:schemeClr>
          </a:solidFill>
        </p:grpSpPr>
        <p:sp>
          <p:nvSpPr>
            <p:cNvPr id="167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4"/>
            <p:cNvSpPr/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5"/>
            <p:cNvSpPr/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3" name="Freeform 19"/>
          <p:cNvSpPr>
            <a:spLocks noEditPoints="1"/>
          </p:cNvSpPr>
          <p:nvPr/>
        </p:nvSpPr>
        <p:spPr bwMode="auto">
          <a:xfrm rot="1363540">
            <a:off x="5760003" y="2964290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4" name="Freeform 20"/>
          <p:cNvSpPr/>
          <p:nvPr/>
        </p:nvSpPr>
        <p:spPr bwMode="auto">
          <a:xfrm rot="20253209">
            <a:off x="5581359" y="1657070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45" name="组合 45"/>
          <p:cNvGrpSpPr/>
          <p:nvPr userDrawn="1"/>
        </p:nvGrpSpPr>
        <p:grpSpPr>
          <a:xfrm rot="2116298">
            <a:off x="6653682" y="2300078"/>
            <a:ext cx="722933" cy="629672"/>
            <a:chOff x="501650" y="3292475"/>
            <a:chExt cx="1735138" cy="1511300"/>
          </a:xfrm>
          <a:solidFill>
            <a:schemeClr val="bg1">
              <a:alpha val="70000"/>
            </a:schemeClr>
          </a:solidFill>
        </p:grpSpPr>
        <p:sp>
          <p:nvSpPr>
            <p:cNvPr id="162" name="Freeform 5"/>
            <p:cNvSpPr/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6"/>
            <p:cNvSpPr/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7"/>
            <p:cNvSpPr/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8"/>
            <p:cNvSpPr/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9"/>
            <p:cNvSpPr/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6" name="组合 46"/>
          <p:cNvGrpSpPr/>
          <p:nvPr userDrawn="1"/>
        </p:nvGrpSpPr>
        <p:grpSpPr>
          <a:xfrm rot="19680185">
            <a:off x="3905250" y="974493"/>
            <a:ext cx="920458" cy="709092"/>
            <a:chOff x="2486025" y="3619500"/>
            <a:chExt cx="1500188" cy="1155700"/>
          </a:xfrm>
          <a:solidFill>
            <a:schemeClr val="bg1">
              <a:alpha val="70000"/>
            </a:schemeClr>
          </a:solidFill>
        </p:grpSpPr>
        <p:sp>
          <p:nvSpPr>
            <p:cNvPr id="160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7" name="Freeform 29"/>
          <p:cNvSpPr>
            <a:spLocks noEditPoints="1"/>
          </p:cNvSpPr>
          <p:nvPr userDrawn="1"/>
        </p:nvSpPr>
        <p:spPr bwMode="auto">
          <a:xfrm>
            <a:off x="6183415" y="-77015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5"/>
          <p:cNvSpPr>
            <a:spLocks noEditPoints="1"/>
          </p:cNvSpPr>
          <p:nvPr userDrawn="1"/>
        </p:nvSpPr>
        <p:spPr bwMode="auto">
          <a:xfrm rot="1264384">
            <a:off x="7128415" y="3155329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49" name="组合 22"/>
          <p:cNvGrpSpPr/>
          <p:nvPr userDrawn="1"/>
        </p:nvGrpSpPr>
        <p:grpSpPr>
          <a:xfrm rot="1013132">
            <a:off x="7023807" y="1610064"/>
            <a:ext cx="794889" cy="623974"/>
            <a:chOff x="3654425" y="5089525"/>
            <a:chExt cx="1860550" cy="1460500"/>
          </a:xfrm>
          <a:solidFill>
            <a:schemeClr val="bg1">
              <a:alpha val="70000"/>
            </a:schemeClr>
          </a:solidFill>
        </p:grpSpPr>
        <p:sp>
          <p:nvSpPr>
            <p:cNvPr id="153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0" name="组合 23"/>
          <p:cNvGrpSpPr/>
          <p:nvPr userDrawn="1"/>
        </p:nvGrpSpPr>
        <p:grpSpPr>
          <a:xfrm>
            <a:off x="7220697" y="119286"/>
            <a:ext cx="1301704" cy="1299270"/>
            <a:chOff x="6262688" y="5170488"/>
            <a:chExt cx="1697038" cy="1693863"/>
          </a:xfrm>
          <a:solidFill>
            <a:schemeClr val="bg1">
              <a:alpha val="70000"/>
            </a:schemeClr>
          </a:solidFill>
        </p:grpSpPr>
        <p:sp>
          <p:nvSpPr>
            <p:cNvPr id="151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0"/>
            <p:cNvSpPr/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2" name="Freeform 7"/>
          <p:cNvSpPr>
            <a:spLocks noEditPoints="1"/>
          </p:cNvSpPr>
          <p:nvPr/>
        </p:nvSpPr>
        <p:spPr bwMode="auto">
          <a:xfrm rot="20132266">
            <a:off x="7996220" y="3333169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3" name="Freeform 9"/>
          <p:cNvSpPr>
            <a:spLocks noEditPoints="1"/>
          </p:cNvSpPr>
          <p:nvPr/>
        </p:nvSpPr>
        <p:spPr bwMode="auto">
          <a:xfrm>
            <a:off x="8803483" y="1209043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74" name="组 173"/>
          <p:cNvGrpSpPr/>
          <p:nvPr userDrawn="1"/>
        </p:nvGrpSpPr>
        <p:grpSpPr>
          <a:xfrm rot="1396810">
            <a:off x="10293790" y="2099512"/>
            <a:ext cx="337162" cy="1815987"/>
            <a:chOff x="6099175" y="2627313"/>
            <a:chExt cx="411163" cy="2214563"/>
          </a:xfrm>
          <a:solidFill>
            <a:schemeClr val="bg1">
              <a:alpha val="10000"/>
            </a:schemeClr>
          </a:solidFill>
        </p:grpSpPr>
        <p:sp>
          <p:nvSpPr>
            <p:cNvPr id="199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4"/>
            <p:cNvSpPr/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5"/>
            <p:cNvSpPr/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5" name="Freeform 19"/>
          <p:cNvSpPr>
            <a:spLocks noEditPoints="1"/>
          </p:cNvSpPr>
          <p:nvPr/>
        </p:nvSpPr>
        <p:spPr bwMode="auto">
          <a:xfrm rot="1363540">
            <a:off x="9632402" y="4170211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6" name="Freeform 20"/>
          <p:cNvSpPr/>
          <p:nvPr/>
        </p:nvSpPr>
        <p:spPr bwMode="auto">
          <a:xfrm rot="20253209">
            <a:off x="9453758" y="2862991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77" name="组合 45"/>
          <p:cNvGrpSpPr/>
          <p:nvPr userDrawn="1"/>
        </p:nvGrpSpPr>
        <p:grpSpPr>
          <a:xfrm rot="2116298">
            <a:off x="10526081" y="3505999"/>
            <a:ext cx="722933" cy="62967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194" name="Freeform 5"/>
            <p:cNvSpPr/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6"/>
            <p:cNvSpPr/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7"/>
            <p:cNvSpPr/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8"/>
            <p:cNvSpPr/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9"/>
            <p:cNvSpPr/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8" name="组合 46"/>
          <p:cNvGrpSpPr/>
          <p:nvPr userDrawn="1"/>
        </p:nvGrpSpPr>
        <p:grpSpPr>
          <a:xfrm rot="19680185">
            <a:off x="7879804" y="2119955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192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9" name="Freeform 29"/>
          <p:cNvSpPr>
            <a:spLocks noEditPoints="1"/>
          </p:cNvSpPr>
          <p:nvPr userDrawn="1"/>
        </p:nvSpPr>
        <p:spPr bwMode="auto">
          <a:xfrm>
            <a:off x="10055814" y="1128906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0" name="Freeform 5"/>
          <p:cNvSpPr>
            <a:spLocks noEditPoints="1"/>
          </p:cNvSpPr>
          <p:nvPr userDrawn="1"/>
        </p:nvSpPr>
        <p:spPr bwMode="auto">
          <a:xfrm rot="1264384">
            <a:off x="11021415" y="4242039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81" name="组合 22"/>
          <p:cNvGrpSpPr/>
          <p:nvPr userDrawn="1"/>
        </p:nvGrpSpPr>
        <p:grpSpPr>
          <a:xfrm rot="1013132">
            <a:off x="10896206" y="2815985"/>
            <a:ext cx="794889" cy="623974"/>
            <a:chOff x="3654425" y="5089525"/>
            <a:chExt cx="1860550" cy="1460500"/>
          </a:xfrm>
          <a:solidFill>
            <a:schemeClr val="bg1">
              <a:alpha val="10000"/>
            </a:schemeClr>
          </a:solidFill>
        </p:grpSpPr>
        <p:sp>
          <p:nvSpPr>
            <p:cNvPr id="18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2" name="组合 23"/>
          <p:cNvGrpSpPr/>
          <p:nvPr userDrawn="1"/>
        </p:nvGrpSpPr>
        <p:grpSpPr>
          <a:xfrm>
            <a:off x="11093096" y="1325207"/>
            <a:ext cx="1301704" cy="1299270"/>
            <a:chOff x="6262688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183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"/>
            <p:cNvSpPr/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3" name="组合 22"/>
          <p:cNvGrpSpPr/>
          <p:nvPr userDrawn="1"/>
        </p:nvGrpSpPr>
        <p:grpSpPr>
          <a:xfrm rot="1013132">
            <a:off x="6176564" y="5290989"/>
            <a:ext cx="794889" cy="623974"/>
            <a:chOff x="3654425" y="5089525"/>
            <a:chExt cx="1860550" cy="1460500"/>
          </a:xfrm>
          <a:solidFill>
            <a:schemeClr val="bg1">
              <a:alpha val="10000"/>
            </a:schemeClr>
          </a:solidFill>
        </p:grpSpPr>
        <p:sp>
          <p:nvSpPr>
            <p:cNvPr id="204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1" name="Freeform 19"/>
          <p:cNvSpPr>
            <a:spLocks noEditPoints="1"/>
          </p:cNvSpPr>
          <p:nvPr userDrawn="1"/>
        </p:nvSpPr>
        <p:spPr bwMode="auto">
          <a:xfrm rot="3628785">
            <a:off x="4614671" y="6522288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2" name="Freeform 7"/>
          <p:cNvSpPr>
            <a:spLocks noEditPoints="1"/>
          </p:cNvSpPr>
          <p:nvPr userDrawn="1"/>
        </p:nvSpPr>
        <p:spPr bwMode="auto">
          <a:xfrm rot="20132266">
            <a:off x="-807207" y="5977073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13" name="组合 46"/>
          <p:cNvGrpSpPr/>
          <p:nvPr userDrawn="1"/>
        </p:nvGrpSpPr>
        <p:grpSpPr>
          <a:xfrm rot="21086915">
            <a:off x="11056807" y="581802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214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6" name="组 215"/>
          <p:cNvGrpSpPr/>
          <p:nvPr userDrawn="1"/>
        </p:nvGrpSpPr>
        <p:grpSpPr>
          <a:xfrm rot="2803540">
            <a:off x="9225928" y="-1135169"/>
            <a:ext cx="337162" cy="1815987"/>
            <a:chOff x="6099175" y="2627313"/>
            <a:chExt cx="411163" cy="2214563"/>
          </a:xfrm>
          <a:solidFill>
            <a:schemeClr val="bg1">
              <a:alpha val="70000"/>
            </a:schemeClr>
          </a:solidFill>
        </p:grpSpPr>
        <p:sp>
          <p:nvSpPr>
            <p:cNvPr id="217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4"/>
            <p:cNvSpPr/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5"/>
            <p:cNvSpPr/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1" name="组合 23"/>
          <p:cNvGrpSpPr/>
          <p:nvPr userDrawn="1"/>
        </p:nvGrpSpPr>
        <p:grpSpPr>
          <a:xfrm>
            <a:off x="5624277" y="6060101"/>
            <a:ext cx="1301704" cy="1299270"/>
            <a:chOff x="6262688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222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0"/>
            <p:cNvSpPr/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4" name="Freeform 9"/>
          <p:cNvSpPr>
            <a:spLocks noEditPoints="1"/>
          </p:cNvSpPr>
          <p:nvPr userDrawn="1"/>
        </p:nvSpPr>
        <p:spPr bwMode="auto">
          <a:xfrm>
            <a:off x="11714474" y="3298829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25" name="组合 45"/>
          <p:cNvGrpSpPr/>
          <p:nvPr userDrawn="1"/>
        </p:nvGrpSpPr>
        <p:grpSpPr>
          <a:xfrm rot="2116298">
            <a:off x="718679" y="6474356"/>
            <a:ext cx="1228067" cy="106964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226" name="Freeform 5"/>
            <p:cNvSpPr/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6"/>
            <p:cNvSpPr/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7"/>
            <p:cNvSpPr/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8"/>
            <p:cNvSpPr/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9"/>
            <p:cNvSpPr/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1" name="Freeform 7"/>
          <p:cNvSpPr>
            <a:spLocks noEditPoints="1"/>
          </p:cNvSpPr>
          <p:nvPr userDrawn="1"/>
        </p:nvSpPr>
        <p:spPr bwMode="auto">
          <a:xfrm rot="20132266">
            <a:off x="9763146" y="-248950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32" name="组合 23"/>
          <p:cNvGrpSpPr/>
          <p:nvPr userDrawn="1"/>
        </p:nvGrpSpPr>
        <p:grpSpPr>
          <a:xfrm rot="1406730">
            <a:off x="10767933" y="5424446"/>
            <a:ext cx="1301704" cy="1299270"/>
            <a:chOff x="6262688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233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0"/>
            <p:cNvSpPr/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5" name="Freeform 19"/>
          <p:cNvSpPr>
            <a:spLocks noEditPoints="1"/>
          </p:cNvSpPr>
          <p:nvPr userDrawn="1"/>
        </p:nvSpPr>
        <p:spPr bwMode="auto">
          <a:xfrm rot="21418795">
            <a:off x="11264443" y="4898673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5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/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"/>
            <p:cNvSpPr/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"/>
            <p:cNvSpPr/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"/>
            <p:cNvSpPr/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"/>
            <p:cNvSpPr/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281294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8" name="Freeform 7"/>
          <p:cNvSpPr>
            <a:spLocks noEditPoints="1"/>
          </p:cNvSpPr>
          <p:nvPr userDrawn="1"/>
        </p:nvSpPr>
        <p:spPr bwMode="auto">
          <a:xfrm>
            <a:off x="280410" y="331276"/>
            <a:ext cx="826852" cy="602955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9" name="矩形 238"/>
          <p:cNvSpPr/>
          <p:nvPr userDrawn="1"/>
        </p:nvSpPr>
        <p:spPr>
          <a:xfrm>
            <a:off x="1058" y="6488563"/>
            <a:ext cx="1219094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5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/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"/>
            <p:cNvSpPr/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"/>
            <p:cNvSpPr/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"/>
            <p:cNvSpPr/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"/>
            <p:cNvSpPr/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281294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8" name="Freeform 7"/>
          <p:cNvSpPr>
            <a:spLocks noEditPoints="1"/>
          </p:cNvSpPr>
          <p:nvPr userDrawn="1"/>
        </p:nvSpPr>
        <p:spPr bwMode="auto">
          <a:xfrm>
            <a:off x="280410" y="331276"/>
            <a:ext cx="826852" cy="602955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9" name="矩形 238"/>
          <p:cNvSpPr/>
          <p:nvPr userDrawn="1"/>
        </p:nvSpPr>
        <p:spPr>
          <a:xfrm>
            <a:off x="1058" y="6488563"/>
            <a:ext cx="1219094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0" name="矩形 239"/>
          <p:cNvSpPr/>
          <p:nvPr userDrawn="1"/>
        </p:nvSpPr>
        <p:spPr>
          <a:xfrm>
            <a:off x="529" y="1661090"/>
            <a:ext cx="12190942" cy="1601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5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/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"/>
            <p:cNvSpPr/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"/>
            <p:cNvSpPr/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"/>
            <p:cNvSpPr/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"/>
            <p:cNvSpPr/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281294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8" name="Freeform 7"/>
          <p:cNvSpPr>
            <a:spLocks noEditPoints="1"/>
          </p:cNvSpPr>
          <p:nvPr userDrawn="1"/>
        </p:nvSpPr>
        <p:spPr bwMode="auto">
          <a:xfrm>
            <a:off x="280410" y="331276"/>
            <a:ext cx="826852" cy="602955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9" name="矩形 238"/>
          <p:cNvSpPr/>
          <p:nvPr userDrawn="1"/>
        </p:nvSpPr>
        <p:spPr>
          <a:xfrm>
            <a:off x="1058" y="3590559"/>
            <a:ext cx="12190942" cy="326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3838" y="2571756"/>
            <a:ext cx="1174305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Hadoop-based data analysis platform</a:t>
            </a:r>
          </a:p>
          <a:p>
            <a:pPr algn="ctr"/>
            <a:r>
              <a:rPr kumimoji="1"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 e-commerce websites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62020" y="1671029"/>
            <a:ext cx="54292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Università di Camerino</a:t>
            </a:r>
          </a:p>
        </p:txBody>
      </p:sp>
      <p:sp>
        <p:nvSpPr>
          <p:cNvPr id="6" name="文本框 8"/>
          <p:cNvSpPr txBox="1"/>
          <p:nvPr/>
        </p:nvSpPr>
        <p:spPr>
          <a:xfrm>
            <a:off x="3378835" y="4693920"/>
            <a:ext cx="5960745" cy="18675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Subject:Technologies for Big Data Management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Professor:Massimo Callisto De Donato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Group member:GU Yuzhan</a:t>
            </a:r>
          </a:p>
          <a:p>
            <a:pPr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Guo Yushan</a:t>
            </a:r>
          </a:p>
          <a:p>
            <a:pPr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Ma Deyuan</a:t>
            </a:r>
          </a:p>
        </p:txBody>
      </p:sp>
      <p:grpSp>
        <p:nvGrpSpPr>
          <p:cNvPr id="12" name="组 11"/>
          <p:cNvGrpSpPr/>
          <p:nvPr/>
        </p:nvGrpSpPr>
        <p:grpSpPr>
          <a:xfrm>
            <a:off x="5555557" y="521350"/>
            <a:ext cx="1080886" cy="1080884"/>
            <a:chOff x="5431425" y="497164"/>
            <a:chExt cx="1482332" cy="1482330"/>
          </a:xfrm>
        </p:grpSpPr>
        <p:sp>
          <p:nvSpPr>
            <p:cNvPr id="2" name="Freeform 7"/>
            <p:cNvSpPr>
              <a:spLocks noEditPoints="1"/>
            </p:cNvSpPr>
            <p:nvPr/>
          </p:nvSpPr>
          <p:spPr bwMode="auto">
            <a:xfrm>
              <a:off x="5751305" y="941168"/>
              <a:ext cx="842572" cy="614420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431425" y="497164"/>
              <a:ext cx="1482332" cy="14823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90419" y="3331281"/>
            <a:ext cx="4950460" cy="1862048"/>
            <a:chOff x="6750146" y="2193857"/>
            <a:chExt cx="4950460" cy="1862048"/>
          </a:xfrm>
        </p:grpSpPr>
        <p:sp>
          <p:nvSpPr>
            <p:cNvPr id="3" name="文本框 2"/>
            <p:cNvSpPr txBox="1"/>
            <p:nvPr/>
          </p:nvSpPr>
          <p:spPr>
            <a:xfrm>
              <a:off x="6750146" y="2193857"/>
              <a:ext cx="2237915" cy="18620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defRPr sz="3200" b="1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1pPr>
            </a:lstStyle>
            <a:p>
              <a:r>
                <a:rPr lang="en-US" altLang="zh-CN" sz="11500" dirty="0">
                  <a:solidFill>
                    <a:schemeClr val="bg1"/>
                  </a:solidFill>
                </a:rPr>
                <a:t>02</a:t>
              </a:r>
              <a:endParaRPr lang="zh-CN" altLang="en-US" sz="115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76101" y="2617402"/>
              <a:ext cx="3024505" cy="10147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endPara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en-US" altLang="zh-CN" sz="28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D</a:t>
              </a:r>
              <a:r>
                <a:rPr kumimoji="1" lang="zh-CN" altLang="en-US" sz="28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emand </a:t>
              </a:r>
              <a:r>
                <a:rPr kumimoji="1" lang="en-US" altLang="zh-CN" sz="28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A</a:t>
              </a:r>
              <a:r>
                <a:rPr kumimoji="1" lang="zh-CN" altLang="en-US" sz="28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nalysis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 Demand Analysis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2" t="1297" r="38422" b="2787"/>
          <a:stretch>
            <a:fillRect/>
          </a:stretch>
        </p:blipFill>
        <p:spPr>
          <a:xfrm>
            <a:off x="7115810" y="258445"/>
            <a:ext cx="4681855" cy="5475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/>
          <p:cNvSpPr txBox="1"/>
          <p:nvPr/>
        </p:nvSpPr>
        <p:spPr>
          <a:xfrm>
            <a:off x="343535" y="1708150"/>
            <a:ext cx="6385560" cy="1847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0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ea typeface="微软雅黑" panose="020B0503020204020204" charset="-122"/>
                <a:cs typeface="Arial" panose="020B0604020202020204" pitchFamily="34" charset="0"/>
              </a:rPr>
              <a:t>Due to the limitations of traditional data analysis on single-machine systems, when processing large amounts of data, it will significantly affect system performance.Therefore, in order to solve this problem, this project proposes a Hadoop-based e-commerce website data analysis system solution based on the in-depth analysis of Hadoop big data platform related technologies to help enterprises use effective data analysis methods to make better business decisions.</a:t>
            </a:r>
            <a:r>
              <a:rPr lang="zh-CN" altLang="en-US" sz="14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ea typeface="微软雅黑" panose="020B0503020204020204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64795" y="1558719"/>
            <a:ext cx="904986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80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+mn-ea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69310" y="2397196"/>
            <a:ext cx="904986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80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+mn-ea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100" name="图片 99"/>
          <p:cNvPicPr/>
          <p:nvPr/>
        </p:nvPicPr>
        <p:blipFill>
          <a:blip r:embed="rId3"/>
          <a:srcRect r="2021" b="25508"/>
          <a:stretch>
            <a:fillRect/>
          </a:stretch>
        </p:blipFill>
        <p:spPr>
          <a:xfrm>
            <a:off x="7115810" y="258445"/>
            <a:ext cx="4648200" cy="54756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90419" y="3331281"/>
            <a:ext cx="6025515" cy="1862048"/>
            <a:chOff x="6750146" y="2193857"/>
            <a:chExt cx="6025515" cy="1862048"/>
          </a:xfrm>
        </p:grpSpPr>
        <p:sp>
          <p:nvSpPr>
            <p:cNvPr id="3" name="文本框 2"/>
            <p:cNvSpPr txBox="1"/>
            <p:nvPr/>
          </p:nvSpPr>
          <p:spPr>
            <a:xfrm>
              <a:off x="6750146" y="2193857"/>
              <a:ext cx="2237915" cy="18620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defRPr sz="3200" b="1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1pPr>
            </a:lstStyle>
            <a:p>
              <a:r>
                <a:rPr lang="en-US" altLang="zh-CN" sz="11500" dirty="0">
                  <a:solidFill>
                    <a:schemeClr val="bg1"/>
                  </a:solidFill>
                </a:rPr>
                <a:t>03</a:t>
              </a:r>
              <a:endParaRPr lang="zh-CN" altLang="en-US" sz="115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76101" y="2617402"/>
              <a:ext cx="4099560" cy="10147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endPara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zh-CN" altLang="en-US" sz="28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Environment</a:t>
              </a:r>
              <a:r>
                <a:rPr kumimoji="1" lang="en-US" altLang="zh-CN" sz="28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al</a:t>
              </a:r>
              <a:r>
                <a:rPr kumimoji="1" lang="zh-CN" altLang="en-US" sz="28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 description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03 </a:t>
            </a:r>
            <a:r>
              <a:rPr kumimoji="1" lang="zh-CN" altLang="en-US" dirty="0">
                <a:latin typeface="Calibri" panose="020F0502020204030204"/>
                <a:ea typeface="宋体" panose="02010600030101010101" pitchFamily="2" charset="-122"/>
                <a:sym typeface="+mn-ea"/>
              </a:rPr>
              <a:t>Environment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al</a:t>
            </a:r>
            <a:r>
              <a:rPr kumimoji="1" lang="zh-CN" altLang="en-US" dirty="0">
                <a:latin typeface="Calibri" panose="020F0502020204030204"/>
                <a:ea typeface="宋体" panose="02010600030101010101" pitchFamily="2" charset="-122"/>
                <a:sym typeface="+mn-ea"/>
              </a:rPr>
              <a:t> description</a:t>
            </a:r>
            <a:endParaRPr kumimoji="1" lang="en-US" altLang="zh-CN" dirty="0"/>
          </a:p>
        </p:txBody>
      </p:sp>
      <p:pic>
        <p:nvPicPr>
          <p:cNvPr id="3" name="图片 2" descr="C:\Users\戴尔\Desktop\sca.jpgsca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41215" y="1596390"/>
            <a:ext cx="2868930" cy="1577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矩形 6"/>
          <p:cNvSpPr/>
          <p:nvPr/>
        </p:nvSpPr>
        <p:spPr>
          <a:xfrm>
            <a:off x="4961890" y="4387215"/>
            <a:ext cx="1991360" cy="105029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Scala, short for Scalable Language, is a multi-paradigm programming language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4641305" y="3848604"/>
            <a:ext cx="2730246" cy="410845"/>
            <a:chOff x="5883311" y="4917030"/>
            <a:chExt cx="2730246" cy="410845"/>
          </a:xfrm>
        </p:grpSpPr>
        <p:sp>
          <p:nvSpPr>
            <p:cNvPr id="10" name="矩形 9"/>
            <p:cNvSpPr/>
            <p:nvPr/>
          </p:nvSpPr>
          <p:spPr>
            <a:xfrm>
              <a:off x="6270407" y="4917030"/>
              <a:ext cx="2343150" cy="410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en-US" altLang="zh-CN" sz="1600" b="1" kern="0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ea typeface="微软雅黑" panose="020B0503020204020204" charset="-122"/>
                </a:rPr>
                <a:t>Scala version:2.11.12</a:t>
              </a:r>
            </a:p>
          </p:txBody>
        </p:sp>
        <p:grpSp>
          <p:nvGrpSpPr>
            <p:cNvPr id="11" name="组 10"/>
            <p:cNvGrpSpPr/>
            <p:nvPr/>
          </p:nvGrpSpPr>
          <p:grpSpPr>
            <a:xfrm>
              <a:off x="5883311" y="4917030"/>
              <a:ext cx="387096" cy="387096"/>
              <a:chOff x="4851401" y="4754880"/>
              <a:chExt cx="459258" cy="45925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4851401" y="4754880"/>
                <a:ext cx="459258" cy="459258"/>
              </a:xfrm>
              <a:prstGeom prst="ellipse">
                <a:avLst/>
              </a:prstGeom>
              <a:gradFill>
                <a:gsLst>
                  <a:gs pos="32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  <a:gs pos="69000">
                    <a:schemeClr val="accent3"/>
                  </a:gs>
                  <a:gs pos="97000">
                    <a:schemeClr val="accent4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L 形 12"/>
              <p:cNvSpPr/>
              <p:nvPr/>
            </p:nvSpPr>
            <p:spPr>
              <a:xfrm rot="18900000">
                <a:off x="4946022" y="4869972"/>
                <a:ext cx="270017" cy="155922"/>
              </a:xfrm>
              <a:prstGeom prst="corner">
                <a:avLst>
                  <a:gd name="adj1" fmla="val 15365"/>
                  <a:gd name="adj2" fmla="val 157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17" name="图片 16" descr="C:\Users\戴尔\Desktop\微信图片_20230313213205.jpg微信图片_202303132132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19770" y="1597025"/>
            <a:ext cx="2539365" cy="1612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矩形 18"/>
          <p:cNvSpPr/>
          <p:nvPr/>
        </p:nvSpPr>
        <p:spPr>
          <a:xfrm>
            <a:off x="8674100" y="4387215"/>
            <a:ext cx="2325370" cy="176974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Hadoop is a distributed systems infrastructure developed by the Apache Foundation, a software framework for storage system + computing framework</a:t>
            </a:r>
          </a:p>
        </p:txBody>
      </p:sp>
      <p:grpSp>
        <p:nvGrpSpPr>
          <p:cNvPr id="20" name="组 19"/>
          <p:cNvGrpSpPr/>
          <p:nvPr/>
        </p:nvGrpSpPr>
        <p:grpSpPr>
          <a:xfrm>
            <a:off x="8139327" y="3848604"/>
            <a:ext cx="3347466" cy="410845"/>
            <a:chOff x="5883311" y="4917030"/>
            <a:chExt cx="3347466" cy="410845"/>
          </a:xfrm>
        </p:grpSpPr>
        <p:sp>
          <p:nvSpPr>
            <p:cNvPr id="21" name="矩形 20"/>
            <p:cNvSpPr/>
            <p:nvPr/>
          </p:nvSpPr>
          <p:spPr>
            <a:xfrm>
              <a:off x="6270407" y="4917030"/>
              <a:ext cx="2960370" cy="410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en-US" altLang="zh-CN" sz="1600" b="1" kern="0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ea typeface="微软雅黑" panose="020B0503020204020204" charset="-122"/>
                </a:rPr>
                <a:t>Hadoop version:hadoop-2.7.5</a:t>
              </a:r>
            </a:p>
          </p:txBody>
        </p:sp>
        <p:grpSp>
          <p:nvGrpSpPr>
            <p:cNvPr id="22" name="组 21"/>
            <p:cNvGrpSpPr/>
            <p:nvPr/>
          </p:nvGrpSpPr>
          <p:grpSpPr>
            <a:xfrm>
              <a:off x="5883311" y="4917030"/>
              <a:ext cx="387096" cy="387096"/>
              <a:chOff x="4851401" y="4754880"/>
              <a:chExt cx="459258" cy="45925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851401" y="4754880"/>
                <a:ext cx="459258" cy="459258"/>
              </a:xfrm>
              <a:prstGeom prst="ellipse">
                <a:avLst/>
              </a:prstGeom>
              <a:gradFill>
                <a:gsLst>
                  <a:gs pos="32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  <a:gs pos="69000">
                    <a:schemeClr val="accent3"/>
                  </a:gs>
                  <a:gs pos="97000">
                    <a:schemeClr val="accent4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L 形 23"/>
              <p:cNvSpPr/>
              <p:nvPr/>
            </p:nvSpPr>
            <p:spPr>
              <a:xfrm rot="18900000">
                <a:off x="4946022" y="4869972"/>
                <a:ext cx="270017" cy="155922"/>
              </a:xfrm>
              <a:prstGeom prst="corner">
                <a:avLst>
                  <a:gd name="adj1" fmla="val 15365"/>
                  <a:gd name="adj2" fmla="val 157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37" name="图片 36" descr="C:\Users\戴尔\Desktop\java.jpgjav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24113" y="1536264"/>
            <a:ext cx="2506980" cy="1612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矩形 30"/>
          <p:cNvSpPr/>
          <p:nvPr/>
        </p:nvSpPr>
        <p:spPr>
          <a:xfrm>
            <a:off x="1143000" y="4387215"/>
            <a:ext cx="2314575" cy="129032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l"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Java is a programming language that is intentionally designed for use in the distributed environment of the Internet.。</a:t>
            </a:r>
          </a:p>
        </p:txBody>
      </p:sp>
      <p:grpSp>
        <p:nvGrpSpPr>
          <p:cNvPr id="32" name="组 31"/>
          <p:cNvGrpSpPr/>
          <p:nvPr/>
        </p:nvGrpSpPr>
        <p:grpSpPr>
          <a:xfrm>
            <a:off x="1143282" y="3848604"/>
            <a:ext cx="2215896" cy="410845"/>
            <a:chOff x="5883311" y="4917030"/>
            <a:chExt cx="2215896" cy="410845"/>
          </a:xfrm>
        </p:grpSpPr>
        <p:sp>
          <p:nvSpPr>
            <p:cNvPr id="33" name="矩形 32"/>
            <p:cNvSpPr/>
            <p:nvPr/>
          </p:nvSpPr>
          <p:spPr>
            <a:xfrm>
              <a:off x="6270407" y="4917030"/>
              <a:ext cx="1828800" cy="410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en-US" altLang="zh-CN" sz="1600" b="1" kern="0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ea typeface="微软雅黑" panose="020B0503020204020204" charset="-122"/>
                </a:rPr>
                <a:t>Java version:1.8</a:t>
              </a:r>
            </a:p>
          </p:txBody>
        </p:sp>
        <p:grpSp>
          <p:nvGrpSpPr>
            <p:cNvPr id="34" name="组 33"/>
            <p:cNvGrpSpPr/>
            <p:nvPr/>
          </p:nvGrpSpPr>
          <p:grpSpPr>
            <a:xfrm>
              <a:off x="5883311" y="4917030"/>
              <a:ext cx="387096" cy="387096"/>
              <a:chOff x="4851401" y="4754880"/>
              <a:chExt cx="459258" cy="45925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4851401" y="4754880"/>
                <a:ext cx="459258" cy="459258"/>
              </a:xfrm>
              <a:prstGeom prst="ellipse">
                <a:avLst/>
              </a:prstGeom>
              <a:gradFill>
                <a:gsLst>
                  <a:gs pos="32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  <a:gs pos="69000">
                    <a:schemeClr val="accent3"/>
                  </a:gs>
                  <a:gs pos="97000">
                    <a:schemeClr val="accent4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L 形 35"/>
              <p:cNvSpPr/>
              <p:nvPr/>
            </p:nvSpPr>
            <p:spPr>
              <a:xfrm rot="18900000">
                <a:off x="4946022" y="4869972"/>
                <a:ext cx="270017" cy="155922"/>
              </a:xfrm>
              <a:prstGeom prst="corner">
                <a:avLst>
                  <a:gd name="adj1" fmla="val 15365"/>
                  <a:gd name="adj2" fmla="val 157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Calibri" panose="020F0502020204030204"/>
                <a:ea typeface="宋体" panose="02010600030101010101" pitchFamily="2" charset="-122"/>
                <a:sym typeface="+mn-ea"/>
              </a:rPr>
              <a:t>Environment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al</a:t>
            </a:r>
            <a:r>
              <a:rPr kumimoji="1" lang="zh-CN" altLang="en-US" dirty="0">
                <a:latin typeface="Calibri" panose="020F0502020204030204"/>
                <a:ea typeface="宋体" panose="02010600030101010101" pitchFamily="2" charset="-122"/>
                <a:sym typeface="+mn-ea"/>
              </a:rPr>
              <a:t> description</a:t>
            </a:r>
            <a:endParaRPr kumimoji="1" lang="zh-CN" altLang="en-US" dirty="0"/>
          </a:p>
        </p:txBody>
      </p:sp>
      <p:sp>
        <p:nvSpPr>
          <p:cNvPr id="11" name="任意形状 10"/>
          <p:cNvSpPr/>
          <p:nvPr/>
        </p:nvSpPr>
        <p:spPr>
          <a:xfrm>
            <a:off x="1390974" y="3620651"/>
            <a:ext cx="2076683" cy="2040050"/>
          </a:xfrm>
          <a:custGeom>
            <a:avLst/>
            <a:gdLst>
              <a:gd name="connsiteX0" fmla="*/ 0 w 2076683"/>
              <a:gd name="connsiteY0" fmla="*/ 0 h 2040050"/>
              <a:gd name="connsiteX1" fmla="*/ 2076683 w 2076683"/>
              <a:gd name="connsiteY1" fmla="*/ 0 h 2040050"/>
              <a:gd name="connsiteX2" fmla="*/ 2076683 w 2076683"/>
              <a:gd name="connsiteY2" fmla="*/ 2040050 h 2040050"/>
              <a:gd name="connsiteX3" fmla="*/ 0 w 2076683"/>
              <a:gd name="connsiteY3" fmla="*/ 2040050 h 2040050"/>
              <a:gd name="connsiteX4" fmla="*/ 0 w 2076683"/>
              <a:gd name="connsiteY4" fmla="*/ 0 h 20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683" h="2040050">
                <a:moveTo>
                  <a:pt x="0" y="0"/>
                </a:moveTo>
                <a:lnTo>
                  <a:pt x="2076683" y="0"/>
                </a:lnTo>
                <a:lnTo>
                  <a:pt x="2076683" y="2040050"/>
                </a:lnTo>
                <a:lnTo>
                  <a:pt x="0" y="20400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5" name="矩形 14"/>
          <p:cNvSpPr/>
          <p:nvPr/>
        </p:nvSpPr>
        <p:spPr>
          <a:xfrm>
            <a:off x="3913617" y="3620651"/>
            <a:ext cx="2076683" cy="204005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形状 18"/>
          <p:cNvSpPr/>
          <p:nvPr/>
        </p:nvSpPr>
        <p:spPr>
          <a:xfrm>
            <a:off x="6436260" y="3620651"/>
            <a:ext cx="2076683" cy="2040050"/>
          </a:xfrm>
          <a:custGeom>
            <a:avLst/>
            <a:gdLst>
              <a:gd name="connsiteX0" fmla="*/ 0 w 2076683"/>
              <a:gd name="connsiteY0" fmla="*/ 0 h 2040050"/>
              <a:gd name="connsiteX1" fmla="*/ 2076683 w 2076683"/>
              <a:gd name="connsiteY1" fmla="*/ 0 h 2040050"/>
              <a:gd name="connsiteX2" fmla="*/ 2076683 w 2076683"/>
              <a:gd name="connsiteY2" fmla="*/ 2040050 h 2040050"/>
              <a:gd name="connsiteX3" fmla="*/ 0 w 2076683"/>
              <a:gd name="connsiteY3" fmla="*/ 2040050 h 2040050"/>
              <a:gd name="connsiteX4" fmla="*/ 0 w 2076683"/>
              <a:gd name="connsiteY4" fmla="*/ 0 h 20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683" h="2040050">
                <a:moveTo>
                  <a:pt x="0" y="0"/>
                </a:moveTo>
                <a:lnTo>
                  <a:pt x="2076683" y="0"/>
                </a:lnTo>
                <a:lnTo>
                  <a:pt x="2076683" y="2040050"/>
                </a:lnTo>
                <a:lnTo>
                  <a:pt x="0" y="20400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23" name="任意形状 22"/>
          <p:cNvSpPr/>
          <p:nvPr/>
        </p:nvSpPr>
        <p:spPr>
          <a:xfrm>
            <a:off x="8958903" y="3620651"/>
            <a:ext cx="2076683" cy="2040050"/>
          </a:xfrm>
          <a:custGeom>
            <a:avLst/>
            <a:gdLst>
              <a:gd name="connsiteX0" fmla="*/ 0 w 2076683"/>
              <a:gd name="connsiteY0" fmla="*/ 0 h 2040050"/>
              <a:gd name="connsiteX1" fmla="*/ 2076683 w 2076683"/>
              <a:gd name="connsiteY1" fmla="*/ 0 h 2040050"/>
              <a:gd name="connsiteX2" fmla="*/ 2076683 w 2076683"/>
              <a:gd name="connsiteY2" fmla="*/ 2040050 h 2040050"/>
              <a:gd name="connsiteX3" fmla="*/ 0 w 2076683"/>
              <a:gd name="connsiteY3" fmla="*/ 2040050 h 2040050"/>
              <a:gd name="connsiteX4" fmla="*/ 0 w 2076683"/>
              <a:gd name="connsiteY4" fmla="*/ 0 h 20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683" h="2040050">
                <a:moveTo>
                  <a:pt x="0" y="0"/>
                </a:moveTo>
                <a:lnTo>
                  <a:pt x="2076683" y="0"/>
                </a:lnTo>
                <a:lnTo>
                  <a:pt x="2076683" y="2040050"/>
                </a:lnTo>
                <a:lnTo>
                  <a:pt x="0" y="20400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grpSp>
        <p:nvGrpSpPr>
          <p:cNvPr id="25" name="组 24"/>
          <p:cNvGrpSpPr/>
          <p:nvPr/>
        </p:nvGrpSpPr>
        <p:grpSpPr>
          <a:xfrm>
            <a:off x="1853461" y="1272226"/>
            <a:ext cx="2569589" cy="5141719"/>
            <a:chOff x="1268594" y="1271328"/>
            <a:chExt cx="2193602" cy="4389373"/>
          </a:xfrm>
        </p:grpSpPr>
        <p:sp>
          <p:nvSpPr>
            <p:cNvPr id="9" name="直线连接符 8"/>
            <p:cNvSpPr/>
            <p:nvPr/>
          </p:nvSpPr>
          <p:spPr>
            <a:xfrm>
              <a:off x="1281294" y="1712217"/>
              <a:ext cx="0" cy="3948484"/>
            </a:xfrm>
            <a:prstGeom prst="line">
              <a:avLst/>
            </a:prstGeom>
            <a:ln w="381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形状 11"/>
            <p:cNvSpPr/>
            <p:nvPr/>
          </p:nvSpPr>
          <p:spPr>
            <a:xfrm>
              <a:off x="1268594" y="1273496"/>
              <a:ext cx="2193602" cy="438720"/>
            </a:xfrm>
            <a:custGeom>
              <a:avLst/>
              <a:gdLst>
                <a:gd name="connsiteX0" fmla="*/ 0 w 2193602"/>
                <a:gd name="connsiteY0" fmla="*/ 0 h 438720"/>
                <a:gd name="connsiteX1" fmla="*/ 2193602 w 2193602"/>
                <a:gd name="connsiteY1" fmla="*/ 0 h 438720"/>
                <a:gd name="connsiteX2" fmla="*/ 2193602 w 2193602"/>
                <a:gd name="connsiteY2" fmla="*/ 438720 h 438720"/>
                <a:gd name="connsiteX3" fmla="*/ 0 w 2193602"/>
                <a:gd name="connsiteY3" fmla="*/ 438720 h 438720"/>
                <a:gd name="connsiteX4" fmla="*/ 0 w 2193602"/>
                <a:gd name="connsiteY4" fmla="*/ 0 h 4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602" h="438720">
                  <a:moveTo>
                    <a:pt x="0" y="0"/>
                  </a:moveTo>
                  <a:lnTo>
                    <a:pt x="2193602" y="0"/>
                  </a:lnTo>
                  <a:lnTo>
                    <a:pt x="2193602" y="438720"/>
                  </a:lnTo>
                  <a:lnTo>
                    <a:pt x="0" y="4387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880" tIns="55880" rIns="55880" bIns="5588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1340691" y="1271328"/>
              <a:ext cx="2068056" cy="498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defRPr/>
              </a:pPr>
              <a:r>
                <a:rPr lang="en-US" altLang="zh-CN" sz="1600" b="1" kern="0" dirty="0">
                  <a:solidFill>
                    <a:schemeClr val="bg1"/>
                  </a:solidFill>
                  <a:ea typeface="微软雅黑" panose="020B0503020204020204" charset="-122"/>
                </a:rPr>
                <a:t>spark version:spark-2.3.1</a:t>
              </a: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4808489" y="1274766"/>
            <a:ext cx="2569589" cy="5139180"/>
            <a:chOff x="3791237" y="1273496"/>
            <a:chExt cx="2193602" cy="4387205"/>
          </a:xfrm>
        </p:grpSpPr>
        <p:sp>
          <p:nvSpPr>
            <p:cNvPr id="13" name="直线连接符 12"/>
            <p:cNvSpPr/>
            <p:nvPr/>
          </p:nvSpPr>
          <p:spPr>
            <a:xfrm>
              <a:off x="3803937" y="1712217"/>
              <a:ext cx="0" cy="3948484"/>
            </a:xfrm>
            <a:prstGeom prst="line">
              <a:avLst/>
            </a:prstGeom>
            <a:ln w="381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3791237" y="1273496"/>
              <a:ext cx="2193602" cy="438720"/>
            </a:xfrm>
            <a:custGeom>
              <a:avLst/>
              <a:gdLst>
                <a:gd name="connsiteX0" fmla="*/ 0 w 2193602"/>
                <a:gd name="connsiteY0" fmla="*/ 0 h 438720"/>
                <a:gd name="connsiteX1" fmla="*/ 2193602 w 2193602"/>
                <a:gd name="connsiteY1" fmla="*/ 0 h 438720"/>
                <a:gd name="connsiteX2" fmla="*/ 2193602 w 2193602"/>
                <a:gd name="connsiteY2" fmla="*/ 438720 h 438720"/>
                <a:gd name="connsiteX3" fmla="*/ 0 w 2193602"/>
                <a:gd name="connsiteY3" fmla="*/ 438720 h 438720"/>
                <a:gd name="connsiteX4" fmla="*/ 0 w 2193602"/>
                <a:gd name="connsiteY4" fmla="*/ 0 h 4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602" h="438720">
                  <a:moveTo>
                    <a:pt x="0" y="0"/>
                  </a:moveTo>
                  <a:lnTo>
                    <a:pt x="2193602" y="0"/>
                  </a:lnTo>
                  <a:lnTo>
                    <a:pt x="2193602" y="438720"/>
                  </a:lnTo>
                  <a:lnTo>
                    <a:pt x="0" y="4387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880" tIns="55880" rIns="55880" bIns="5588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89354" y="1323368"/>
              <a:ext cx="2085403" cy="287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defRPr/>
              </a:pPr>
              <a:r>
                <a:rPr lang="en-US" altLang="zh-CN" sz="1600" b="1" kern="0" dirty="0">
                  <a:solidFill>
                    <a:schemeClr val="bg1"/>
                  </a:solidFill>
                  <a:ea typeface="微软雅黑" panose="020B0503020204020204" charset="-122"/>
                </a:rPr>
                <a:t>MySQL version:5.7.22</a:t>
              </a: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7763518" y="1274766"/>
            <a:ext cx="2851150" cy="5139180"/>
            <a:chOff x="6313880" y="1273496"/>
            <a:chExt cx="2433964" cy="4387205"/>
          </a:xfrm>
        </p:grpSpPr>
        <p:sp>
          <p:nvSpPr>
            <p:cNvPr id="17" name="直线连接符 16"/>
            <p:cNvSpPr/>
            <p:nvPr/>
          </p:nvSpPr>
          <p:spPr>
            <a:xfrm>
              <a:off x="6326580" y="1712217"/>
              <a:ext cx="0" cy="3948484"/>
            </a:xfrm>
            <a:prstGeom prst="line">
              <a:avLst/>
            </a:prstGeom>
            <a:ln w="381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任意形状 19"/>
            <p:cNvSpPr/>
            <p:nvPr/>
          </p:nvSpPr>
          <p:spPr>
            <a:xfrm>
              <a:off x="6313880" y="1273496"/>
              <a:ext cx="2193602" cy="438720"/>
            </a:xfrm>
            <a:custGeom>
              <a:avLst/>
              <a:gdLst>
                <a:gd name="connsiteX0" fmla="*/ 0 w 2193602"/>
                <a:gd name="connsiteY0" fmla="*/ 0 h 438720"/>
                <a:gd name="connsiteX1" fmla="*/ 2193602 w 2193602"/>
                <a:gd name="connsiteY1" fmla="*/ 0 h 438720"/>
                <a:gd name="connsiteX2" fmla="*/ 2193602 w 2193602"/>
                <a:gd name="connsiteY2" fmla="*/ 438720 h 438720"/>
                <a:gd name="connsiteX3" fmla="*/ 0 w 2193602"/>
                <a:gd name="connsiteY3" fmla="*/ 438720 h 438720"/>
                <a:gd name="connsiteX4" fmla="*/ 0 w 2193602"/>
                <a:gd name="connsiteY4" fmla="*/ 0 h 4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602" h="438720">
                  <a:moveTo>
                    <a:pt x="0" y="0"/>
                  </a:moveTo>
                  <a:lnTo>
                    <a:pt x="2193602" y="0"/>
                  </a:lnTo>
                  <a:lnTo>
                    <a:pt x="2193602" y="438720"/>
                  </a:lnTo>
                  <a:lnTo>
                    <a:pt x="0" y="4387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880" tIns="55880" rIns="55880" bIns="5588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326348" y="1323368"/>
              <a:ext cx="2421496" cy="287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defRPr/>
              </a:pPr>
              <a:r>
                <a:rPr lang="en-US" altLang="zh-CN" sz="1600" b="1" kern="0" dirty="0">
                  <a:solidFill>
                    <a:schemeClr val="bg1"/>
                  </a:solidFill>
                  <a:ea typeface="微软雅黑" panose="020B0503020204020204" charset="-122"/>
                </a:rPr>
                <a:t>zeppelin version:0.10.1</a:t>
              </a:r>
            </a:p>
          </p:txBody>
        </p:sp>
      </p:grpSp>
      <p:pic>
        <p:nvPicPr>
          <p:cNvPr id="30" name="图片 29" descr="C:\Users\戴尔\Desktop\spa.jpgspa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35175" y="2096135"/>
            <a:ext cx="2316480" cy="1485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图片 34" descr="C:\Users\戴尔\Desktop\mys.jpgmys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92800" y="2106584"/>
            <a:ext cx="2316441" cy="1450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图片 35" descr="C:\Users\戴尔\Desktop\ze.jpgze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36560" y="2148205"/>
            <a:ext cx="2296160" cy="1420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矩形 37"/>
          <p:cNvSpPr/>
          <p:nvPr/>
        </p:nvSpPr>
        <p:spPr>
          <a:xfrm>
            <a:off x="2070735" y="4161155"/>
            <a:ext cx="2355215" cy="81026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Spark is a fast, versatile, and scalable big data analytics engine</a:t>
            </a:r>
          </a:p>
        </p:txBody>
      </p:sp>
      <p:sp>
        <p:nvSpPr>
          <p:cNvPr id="42" name="矩形 41"/>
          <p:cNvSpPr/>
          <p:nvPr/>
        </p:nvSpPr>
        <p:spPr>
          <a:xfrm>
            <a:off x="4981575" y="4097020"/>
            <a:ext cx="2355215" cy="176974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MySQL is a relational database management system that keeps data in different tables instead of putting all the data in one big warehouse, which increases speed and flexibility.</a:t>
            </a:r>
          </a:p>
        </p:txBody>
      </p:sp>
      <p:sp>
        <p:nvSpPr>
          <p:cNvPr id="45" name="矩形 44"/>
          <p:cNvSpPr/>
          <p:nvPr/>
        </p:nvSpPr>
        <p:spPr>
          <a:xfrm>
            <a:off x="7892415" y="4161155"/>
            <a:ext cx="2355215" cy="105029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Zeppelin is a web-based notebook that provides interactive data analysis and visualization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90419" y="3331281"/>
            <a:ext cx="4291792" cy="1862048"/>
            <a:chOff x="6750146" y="2193857"/>
            <a:chExt cx="4291792" cy="1862048"/>
          </a:xfrm>
        </p:grpSpPr>
        <p:sp>
          <p:nvSpPr>
            <p:cNvPr id="3" name="文本框 2"/>
            <p:cNvSpPr txBox="1"/>
            <p:nvPr/>
          </p:nvSpPr>
          <p:spPr>
            <a:xfrm>
              <a:off x="6750146" y="2193857"/>
              <a:ext cx="2237915" cy="18620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defRPr sz="3200" b="1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1pPr>
            </a:lstStyle>
            <a:p>
              <a:r>
                <a:rPr lang="en-US" altLang="zh-CN" sz="11500" dirty="0">
                  <a:solidFill>
                    <a:schemeClr val="bg1"/>
                  </a:solidFill>
                </a:rPr>
                <a:t>04</a:t>
              </a:r>
              <a:endParaRPr lang="zh-CN" altLang="en-US" sz="115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767269" y="3147742"/>
              <a:ext cx="2274669" cy="52197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kumimoji="1" lang="en-US" altLang="zh-CN" sz="28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Data Cleaning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 Data Cleaning</a:t>
            </a:r>
            <a:r>
              <a:rPr kumimoji="1" lang="zh-CN" altLang="en-US" dirty="0"/>
              <a:t> 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-1" y="5807956"/>
            <a:ext cx="1230756" cy="327164"/>
          </a:xfrm>
          <a:custGeom>
            <a:avLst/>
            <a:gdLst>
              <a:gd name="connsiteX0" fmla="*/ 0 w 1230756"/>
              <a:gd name="connsiteY0" fmla="*/ 0 h 327164"/>
              <a:gd name="connsiteX1" fmla="*/ 883253 w 1230756"/>
              <a:gd name="connsiteY1" fmla="*/ 0 h 327164"/>
              <a:gd name="connsiteX2" fmla="*/ 883253 w 1230756"/>
              <a:gd name="connsiteY2" fmla="*/ 1 h 327164"/>
              <a:gd name="connsiteX3" fmla="*/ 1230756 w 1230756"/>
              <a:gd name="connsiteY3" fmla="*/ 1 h 327164"/>
              <a:gd name="connsiteX4" fmla="*/ 1067175 w 1230756"/>
              <a:gd name="connsiteY4" fmla="*/ 163583 h 327164"/>
              <a:gd name="connsiteX5" fmla="*/ 1230756 w 1230756"/>
              <a:gd name="connsiteY5" fmla="*/ 327164 h 327164"/>
              <a:gd name="connsiteX6" fmla="*/ 787067 w 1230756"/>
              <a:gd name="connsiteY6" fmla="*/ 327164 h 327164"/>
              <a:gd name="connsiteX7" fmla="*/ 787067 w 1230756"/>
              <a:gd name="connsiteY7" fmla="*/ 327163 h 327164"/>
              <a:gd name="connsiteX8" fmla="*/ 0 w 1230756"/>
              <a:gd name="connsiteY8" fmla="*/ 327163 h 32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56" h="327164">
                <a:moveTo>
                  <a:pt x="0" y="0"/>
                </a:moveTo>
                <a:lnTo>
                  <a:pt x="883253" y="0"/>
                </a:lnTo>
                <a:lnTo>
                  <a:pt x="883253" y="1"/>
                </a:lnTo>
                <a:lnTo>
                  <a:pt x="1230756" y="1"/>
                </a:lnTo>
                <a:lnTo>
                  <a:pt x="1067175" y="163583"/>
                </a:lnTo>
                <a:lnTo>
                  <a:pt x="1230756" y="327164"/>
                </a:lnTo>
                <a:lnTo>
                  <a:pt x="787067" y="327164"/>
                </a:lnTo>
                <a:lnTo>
                  <a:pt x="787067" y="327163"/>
                </a:lnTo>
                <a:lnTo>
                  <a:pt x="0" y="3271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0880" y="1467485"/>
            <a:ext cx="10810240" cy="3852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3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Data cleansing</a:t>
            </a:r>
          </a:p>
          <a:p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According to the requirements, parse the information we need from the logs, such as 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zh-CN" altLang="en-US" sz="2800" dirty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1. System properties accessed: operating system, browser, etc</a:t>
            </a:r>
          </a:p>
          <a:p>
            <a:endParaRPr lang="zh-CN" altLang="en-US" sz="2800" dirty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2. Access characteristics: URL, referer (from which URL it jumped), dwell time on the 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site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etc</a:t>
            </a:r>
          </a:p>
          <a:p>
            <a:endParaRPr lang="zh-CN" altLang="en-US" sz="2800" dirty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3. Access information: access IP, longitude, latitude, etc</a:t>
            </a:r>
          </a:p>
          <a:p>
            <a:endParaRPr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 Data Cleaning</a:t>
            </a:r>
            <a:r>
              <a:rPr kumimoji="1" lang="zh-CN" altLang="en-US" dirty="0"/>
              <a:t> 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-1" y="5807956"/>
            <a:ext cx="1230756" cy="327164"/>
          </a:xfrm>
          <a:custGeom>
            <a:avLst/>
            <a:gdLst>
              <a:gd name="connsiteX0" fmla="*/ 0 w 1230756"/>
              <a:gd name="connsiteY0" fmla="*/ 0 h 327164"/>
              <a:gd name="connsiteX1" fmla="*/ 883253 w 1230756"/>
              <a:gd name="connsiteY1" fmla="*/ 0 h 327164"/>
              <a:gd name="connsiteX2" fmla="*/ 883253 w 1230756"/>
              <a:gd name="connsiteY2" fmla="*/ 1 h 327164"/>
              <a:gd name="connsiteX3" fmla="*/ 1230756 w 1230756"/>
              <a:gd name="connsiteY3" fmla="*/ 1 h 327164"/>
              <a:gd name="connsiteX4" fmla="*/ 1067175 w 1230756"/>
              <a:gd name="connsiteY4" fmla="*/ 163583 h 327164"/>
              <a:gd name="connsiteX5" fmla="*/ 1230756 w 1230756"/>
              <a:gd name="connsiteY5" fmla="*/ 327164 h 327164"/>
              <a:gd name="connsiteX6" fmla="*/ 787067 w 1230756"/>
              <a:gd name="connsiteY6" fmla="*/ 327164 h 327164"/>
              <a:gd name="connsiteX7" fmla="*/ 787067 w 1230756"/>
              <a:gd name="connsiteY7" fmla="*/ 327163 h 327164"/>
              <a:gd name="connsiteX8" fmla="*/ 0 w 1230756"/>
              <a:gd name="connsiteY8" fmla="*/ 327163 h 32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56" h="327164">
                <a:moveTo>
                  <a:pt x="0" y="0"/>
                </a:moveTo>
                <a:lnTo>
                  <a:pt x="883253" y="0"/>
                </a:lnTo>
                <a:lnTo>
                  <a:pt x="883253" y="1"/>
                </a:lnTo>
                <a:lnTo>
                  <a:pt x="1230756" y="1"/>
                </a:lnTo>
                <a:lnTo>
                  <a:pt x="1067175" y="163583"/>
                </a:lnTo>
                <a:lnTo>
                  <a:pt x="1230756" y="327164"/>
                </a:lnTo>
                <a:lnTo>
                  <a:pt x="787067" y="327164"/>
                </a:lnTo>
                <a:lnTo>
                  <a:pt x="787067" y="327163"/>
                </a:lnTo>
                <a:lnTo>
                  <a:pt x="0" y="3271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4530" y="1163320"/>
            <a:ext cx="10573385" cy="4462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Main program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The first step of SparkStatFormatJob.scala is to 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cleans up various fields like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ip, time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file system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, coordinates, and more. </a:t>
            </a:r>
            <a:endParaRPr lang="en-US" altLang="zh-CN" sz="2800" dirty="0" smtClean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sz="2800" dirty="0" smtClean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second step of SparkStatCleanJob.scala is the final cleaning conversion </a:t>
            </a:r>
            <a:r>
              <a:rPr lang="zh-CN" altLang="en-US" sz="28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ip</a:t>
            </a:r>
            <a:r>
              <a:rPr lang="zh-CN" altLang="en-US" sz="280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, time, url, code, traffic, brower, day</a:t>
            </a:r>
            <a:endParaRPr lang="zh-CN" altLang="en-US" sz="2800" dirty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sz="2800" dirty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AccessConvertUtil.scala defines a DataFrame schema, which converts log information into objects and helps RDDs turn into DataFrames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 Data Cleaning</a:t>
            </a:r>
            <a:r>
              <a:rPr kumimoji="1" lang="zh-CN" altLang="en-US" dirty="0"/>
              <a:t> 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-1" y="5807956"/>
            <a:ext cx="1230756" cy="327164"/>
          </a:xfrm>
          <a:custGeom>
            <a:avLst/>
            <a:gdLst>
              <a:gd name="connsiteX0" fmla="*/ 0 w 1230756"/>
              <a:gd name="connsiteY0" fmla="*/ 0 h 327164"/>
              <a:gd name="connsiteX1" fmla="*/ 883253 w 1230756"/>
              <a:gd name="connsiteY1" fmla="*/ 0 h 327164"/>
              <a:gd name="connsiteX2" fmla="*/ 883253 w 1230756"/>
              <a:gd name="connsiteY2" fmla="*/ 1 h 327164"/>
              <a:gd name="connsiteX3" fmla="*/ 1230756 w 1230756"/>
              <a:gd name="connsiteY3" fmla="*/ 1 h 327164"/>
              <a:gd name="connsiteX4" fmla="*/ 1067175 w 1230756"/>
              <a:gd name="connsiteY4" fmla="*/ 163583 h 327164"/>
              <a:gd name="connsiteX5" fmla="*/ 1230756 w 1230756"/>
              <a:gd name="connsiteY5" fmla="*/ 327164 h 327164"/>
              <a:gd name="connsiteX6" fmla="*/ 787067 w 1230756"/>
              <a:gd name="connsiteY6" fmla="*/ 327164 h 327164"/>
              <a:gd name="connsiteX7" fmla="*/ 787067 w 1230756"/>
              <a:gd name="connsiteY7" fmla="*/ 327163 h 327164"/>
              <a:gd name="connsiteX8" fmla="*/ 0 w 1230756"/>
              <a:gd name="connsiteY8" fmla="*/ 327163 h 32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56" h="327164">
                <a:moveTo>
                  <a:pt x="0" y="0"/>
                </a:moveTo>
                <a:lnTo>
                  <a:pt x="883253" y="0"/>
                </a:lnTo>
                <a:lnTo>
                  <a:pt x="883253" y="1"/>
                </a:lnTo>
                <a:lnTo>
                  <a:pt x="1230756" y="1"/>
                </a:lnTo>
                <a:lnTo>
                  <a:pt x="1067175" y="163583"/>
                </a:lnTo>
                <a:lnTo>
                  <a:pt x="1230756" y="327164"/>
                </a:lnTo>
                <a:lnTo>
                  <a:pt x="787067" y="327164"/>
                </a:lnTo>
                <a:lnTo>
                  <a:pt x="787067" y="327163"/>
                </a:lnTo>
                <a:lnTo>
                  <a:pt x="0" y="3271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09625" y="1356360"/>
            <a:ext cx="10958830" cy="3661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steps</a:t>
            </a:r>
          </a:p>
          <a:p>
            <a:endParaRPr lang="zh-CN" altLang="en-US" sz="3200" b="1" dirty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1. Use Spark 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parse access logs, clean and upload them to HDFS</a:t>
            </a:r>
          </a:p>
          <a:p>
            <a:endParaRPr lang="zh-CN" altLang="en-US" sz="2800" dirty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2. Read the file in HDFS, perform secondary cleaning, and write the 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result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 to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HDFS as parquet</a:t>
            </a:r>
          </a:p>
          <a:p>
            <a:endParaRPr lang="zh-CN" altLang="en-US" sz="2800" dirty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3. Use Spark 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partition the access time by 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 Data Cleaning</a:t>
            </a:r>
            <a:r>
              <a:rPr kumimoji="1" lang="zh-CN" altLang="en-US" dirty="0"/>
              <a:t> 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-1" y="5807956"/>
            <a:ext cx="1230756" cy="327164"/>
          </a:xfrm>
          <a:custGeom>
            <a:avLst/>
            <a:gdLst>
              <a:gd name="connsiteX0" fmla="*/ 0 w 1230756"/>
              <a:gd name="connsiteY0" fmla="*/ 0 h 327164"/>
              <a:gd name="connsiteX1" fmla="*/ 883253 w 1230756"/>
              <a:gd name="connsiteY1" fmla="*/ 0 h 327164"/>
              <a:gd name="connsiteX2" fmla="*/ 883253 w 1230756"/>
              <a:gd name="connsiteY2" fmla="*/ 1 h 327164"/>
              <a:gd name="connsiteX3" fmla="*/ 1230756 w 1230756"/>
              <a:gd name="connsiteY3" fmla="*/ 1 h 327164"/>
              <a:gd name="connsiteX4" fmla="*/ 1067175 w 1230756"/>
              <a:gd name="connsiteY4" fmla="*/ 163583 h 327164"/>
              <a:gd name="connsiteX5" fmla="*/ 1230756 w 1230756"/>
              <a:gd name="connsiteY5" fmla="*/ 327164 h 327164"/>
              <a:gd name="connsiteX6" fmla="*/ 787067 w 1230756"/>
              <a:gd name="connsiteY6" fmla="*/ 327164 h 327164"/>
              <a:gd name="connsiteX7" fmla="*/ 787067 w 1230756"/>
              <a:gd name="connsiteY7" fmla="*/ 327163 h 327164"/>
              <a:gd name="connsiteX8" fmla="*/ 0 w 1230756"/>
              <a:gd name="connsiteY8" fmla="*/ 327163 h 32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56" h="327164">
                <a:moveTo>
                  <a:pt x="0" y="0"/>
                </a:moveTo>
                <a:lnTo>
                  <a:pt x="883253" y="0"/>
                </a:lnTo>
                <a:lnTo>
                  <a:pt x="883253" y="1"/>
                </a:lnTo>
                <a:lnTo>
                  <a:pt x="1230756" y="1"/>
                </a:lnTo>
                <a:lnTo>
                  <a:pt x="1067175" y="163583"/>
                </a:lnTo>
                <a:lnTo>
                  <a:pt x="1230756" y="327164"/>
                </a:lnTo>
                <a:lnTo>
                  <a:pt x="787067" y="327164"/>
                </a:lnTo>
                <a:lnTo>
                  <a:pt x="787067" y="327163"/>
                </a:lnTo>
                <a:lnTo>
                  <a:pt x="0" y="3271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6045" y="979805"/>
            <a:ext cx="9271000" cy="4748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1343" y="1659553"/>
            <a:ext cx="59293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  <a:endParaRPr kumimoji="1" lang="zh-CN" altLang="en-US" sz="8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669175" y="5006531"/>
            <a:ext cx="2266345" cy="830997"/>
            <a:chOff x="513061" y="5006531"/>
            <a:chExt cx="2266345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513061" y="5006531"/>
              <a:ext cx="80983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4800" b="1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 panose="020F0502020204030204"/>
                  <a:ea typeface="宋体" panose="02010600030101010101" pitchFamily="2" charset="-122"/>
                </a:rPr>
                <a:t>01</a:t>
              </a:r>
              <a:endParaRPr kumimoji="1" lang="zh-CN" altLang="en-US" sz="48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226816" y="5087850"/>
              <a:ext cx="1552590" cy="52197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endParaRPr lang="en-US" altLang="zh-CN" sz="16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 panose="020F0502020204030204"/>
                  <a:ea typeface="宋体" panose="02010600030101010101" pitchFamily="2" charset="-122"/>
                </a:rPr>
                <a:t>Background</a:t>
              </a:r>
              <a:endParaRPr kumimoji="1" lang="zh-CN" altLang="en-US" sz="120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2935519" y="5006531"/>
            <a:ext cx="2266346" cy="830997"/>
            <a:chOff x="2779405" y="5006531"/>
            <a:chExt cx="2266346" cy="830997"/>
          </a:xfrm>
        </p:grpSpPr>
        <p:sp>
          <p:nvSpPr>
            <p:cNvPr id="7" name="文本框 6"/>
            <p:cNvSpPr txBox="1"/>
            <p:nvPr/>
          </p:nvSpPr>
          <p:spPr>
            <a:xfrm>
              <a:off x="2779405" y="5006531"/>
              <a:ext cx="80983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4800" b="1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 panose="020F0502020204030204"/>
                  <a:ea typeface="宋体" panose="02010600030101010101" pitchFamily="2" charset="-122"/>
                </a:rPr>
                <a:t>02</a:t>
              </a:r>
              <a:endParaRPr kumimoji="1" lang="zh-CN" altLang="en-US" sz="48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93161" y="5334230"/>
              <a:ext cx="1552590" cy="2755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kumimoji="1" lang="en-US" altLang="zh-CN" sz="1200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 panose="020F0502020204030204"/>
                  <a:ea typeface="宋体" panose="02010600030101010101" pitchFamily="2" charset="-122"/>
                </a:rPr>
                <a:t>Demand Analysis</a:t>
              </a: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201864" y="5006531"/>
            <a:ext cx="2266346" cy="830997"/>
            <a:chOff x="5045750" y="5006531"/>
            <a:chExt cx="2266346" cy="830997"/>
          </a:xfrm>
        </p:grpSpPr>
        <p:sp>
          <p:nvSpPr>
            <p:cNvPr id="10" name="文本框 9"/>
            <p:cNvSpPr txBox="1"/>
            <p:nvPr/>
          </p:nvSpPr>
          <p:spPr>
            <a:xfrm>
              <a:off x="5045750" y="5006531"/>
              <a:ext cx="80983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4800" b="1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 panose="020F0502020204030204"/>
                  <a:ea typeface="宋体" panose="02010600030101010101" pitchFamily="2" charset="-122"/>
                </a:rPr>
                <a:t>03</a:t>
              </a:r>
              <a:endParaRPr kumimoji="1" lang="zh-CN" altLang="en-US" sz="48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759506" y="5248189"/>
              <a:ext cx="1552590" cy="4603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kumimoji="1" lang="en-US" altLang="zh-CN" sz="1200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 panose="020F0502020204030204"/>
                  <a:ea typeface="宋体" panose="02010600030101010101" pitchFamily="2" charset="-122"/>
                </a:rPr>
                <a:t>Environmental Description</a:t>
              </a: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7468209" y="5006531"/>
            <a:ext cx="2266315" cy="830997"/>
            <a:chOff x="7312095" y="5006531"/>
            <a:chExt cx="2266315" cy="830997"/>
          </a:xfrm>
        </p:grpSpPr>
        <p:sp>
          <p:nvSpPr>
            <p:cNvPr id="13" name="文本框 12"/>
            <p:cNvSpPr txBox="1"/>
            <p:nvPr/>
          </p:nvSpPr>
          <p:spPr>
            <a:xfrm>
              <a:off x="7312095" y="5006531"/>
              <a:ext cx="80983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4800" b="1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 panose="020F0502020204030204"/>
                  <a:ea typeface="宋体" panose="02010600030101010101" pitchFamily="2" charset="-122"/>
                </a:rPr>
                <a:t>04</a:t>
              </a:r>
              <a:endParaRPr kumimoji="1" lang="zh-CN" altLang="en-US" sz="48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025835" y="5168456"/>
              <a:ext cx="1552575" cy="36131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endParaRPr lang="zh-CN" altLang="en-US" sz="16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en-US" altLang="zh-CN" sz="1200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 panose="020F0502020204030204"/>
                  <a:ea typeface="宋体" panose="02010600030101010101" pitchFamily="2" charset="-122"/>
                </a:rPr>
                <a:t>Data Cleaning</a:t>
              </a: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9734555" y="5006531"/>
            <a:ext cx="2266346" cy="830997"/>
            <a:chOff x="9578441" y="5006531"/>
            <a:chExt cx="2266346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9578441" y="5006531"/>
              <a:ext cx="80983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4800" b="1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 panose="020F0502020204030204"/>
                  <a:ea typeface="宋体" panose="02010600030101010101" pitchFamily="2" charset="-122"/>
                </a:rPr>
                <a:t>05</a:t>
              </a:r>
              <a:endParaRPr kumimoji="1" lang="zh-CN" altLang="en-US" sz="48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292197" y="5334230"/>
              <a:ext cx="1552590" cy="2755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kumimoji="1" lang="en-US" altLang="zh-CN" sz="1200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 panose="020F0502020204030204"/>
                  <a:ea typeface="宋体" panose="02010600030101010101" pitchFamily="2" charset="-122"/>
                </a:rPr>
                <a:t>Show&amp;</a:t>
              </a:r>
              <a:r>
                <a:rPr kumimoji="1" lang="zh-CN" altLang="en-US" sz="1200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 panose="020F0502020204030204"/>
                  <a:ea typeface="宋体" panose="02010600030101010101" pitchFamily="2" charset="-122"/>
                </a:rPr>
                <a:t>Visualisation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90419" y="3331281"/>
            <a:ext cx="5001895" cy="1862048"/>
            <a:chOff x="6750146" y="2193857"/>
            <a:chExt cx="5001895" cy="1862048"/>
          </a:xfrm>
        </p:grpSpPr>
        <p:sp>
          <p:nvSpPr>
            <p:cNvPr id="3" name="文本框 2"/>
            <p:cNvSpPr txBox="1"/>
            <p:nvPr/>
          </p:nvSpPr>
          <p:spPr>
            <a:xfrm>
              <a:off x="6750146" y="2193857"/>
              <a:ext cx="2237915" cy="18620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defRPr sz="3200" b="1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1pPr>
            </a:lstStyle>
            <a:p>
              <a:r>
                <a:rPr lang="en-US" altLang="zh-CN" sz="11500" dirty="0">
                  <a:solidFill>
                    <a:schemeClr val="bg1"/>
                  </a:solidFill>
                </a:rPr>
                <a:t>05</a:t>
              </a:r>
              <a:endParaRPr lang="zh-CN" altLang="en-US" sz="115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76101" y="2648200"/>
              <a:ext cx="3075940" cy="95313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endPara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en-US" altLang="zh-CN" sz="24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Show&amp;Visualisation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Show&amp;Visualisation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933575" y="1760220"/>
            <a:ext cx="6064885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en-US" altLang="zh-CN" sz="2800" b="1" kern="0" dirty="0">
                <a:solidFill>
                  <a:schemeClr val="bg1"/>
                </a:solidFill>
                <a:ea typeface="微软雅黑" panose="020B0503020204020204" charset="-122"/>
                <a:sym typeface="+mn-ea"/>
              </a:rPr>
              <a:t>5.1 Software interface display</a:t>
            </a:r>
            <a:endParaRPr lang="en-US" altLang="zh-CN" sz="2800" b="1" kern="0" dirty="0">
              <a:solidFill>
                <a:schemeClr val="bg1"/>
              </a:solidFill>
              <a:latin typeface="+mn-lt"/>
              <a:ea typeface="微软雅黑" panose="020B0503020204020204" charset="-122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933575" y="4039870"/>
            <a:ext cx="7541895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en-US" altLang="zh-CN" sz="2800" b="1" kern="0" dirty="0">
                <a:solidFill>
                  <a:schemeClr val="bg1"/>
                </a:solidFill>
                <a:ea typeface="微软雅黑" panose="020B0503020204020204" charset="-122"/>
                <a:sym typeface="+mn-ea"/>
              </a:rPr>
              <a:t>5.2 Visualisation</a:t>
            </a:r>
            <a:r>
              <a:rPr lang="en-US" altLang="zh-CN" sz="2800" b="1" kern="0" dirty="0">
                <a:solidFill>
                  <a:schemeClr val="bg1"/>
                </a:solidFill>
                <a:latin typeface="+mn-lt"/>
                <a:ea typeface="微软雅黑" panose="020B0503020204020204" charset="-122"/>
                <a:sym typeface="+mn-lt"/>
              </a:rPr>
              <a:t> of statistical r</a:t>
            </a:r>
            <a:r>
              <a:rPr lang="en-US" altLang="zh-CN" sz="2800" b="1" kern="0" dirty="0">
                <a:solidFill>
                  <a:schemeClr val="bg1"/>
                </a:solidFill>
                <a:ea typeface="微软雅黑" panose="020B0503020204020204" charset="-122"/>
                <a:sym typeface="+mn-ea"/>
              </a:rPr>
              <a:t>esults</a:t>
            </a:r>
            <a:endParaRPr lang="en-US" altLang="zh-CN" sz="2800" b="1"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46"/>
          <p:cNvGrpSpPr/>
          <p:nvPr userDrawn="1"/>
        </p:nvGrpSpPr>
        <p:grpSpPr>
          <a:xfrm>
            <a:off x="909704" y="1760323"/>
            <a:ext cx="923925" cy="760095"/>
            <a:chOff x="2480850" y="3536705"/>
            <a:chExt cx="1505839" cy="1238826"/>
          </a:xfrm>
          <a:solidFill>
            <a:schemeClr val="bg1"/>
          </a:solidFill>
        </p:grpSpPr>
        <p:sp>
          <p:nvSpPr>
            <p:cNvPr id="8" name="Freeform 26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480850" y="3536705"/>
              <a:ext cx="1505839" cy="1238826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7"/>
            <p:cNvSpPr/>
            <p:nvPr>
              <p:custDataLst>
                <p:tags r:id="rId3"/>
              </p:custDataLst>
            </p:nvPr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Freeform 9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909173" y="3688866"/>
            <a:ext cx="882390" cy="1128096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81430" y="258445"/>
            <a:ext cx="6986270" cy="721360"/>
          </a:xfrm>
        </p:spPr>
        <p:txBody>
          <a:bodyPr/>
          <a:lstStyle/>
          <a:p>
            <a:r>
              <a:rPr kumimoji="1" lang="en-US" altLang="zh-CN" dirty="0"/>
              <a:t>5.1 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Software interface display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7" y="1418897"/>
            <a:ext cx="11666625" cy="465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81430" y="258445"/>
            <a:ext cx="10048240" cy="721360"/>
          </a:xfrm>
        </p:spPr>
        <p:txBody>
          <a:bodyPr/>
          <a:lstStyle/>
          <a:p>
            <a:pPr defTabSz="1218565">
              <a:lnSpc>
                <a:spcPct val="130000"/>
              </a:lnSpc>
              <a:defRPr/>
            </a:pPr>
            <a:r>
              <a:rPr kumimoji="1" lang="en-US" altLang="zh-CN" dirty="0"/>
              <a:t>5.2 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Visualisation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lt"/>
              </a:rPr>
              <a:t> of statistical r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esults</a:t>
            </a:r>
            <a:endParaRPr kumimoji="1" lang="en-US" altLang="zh-CN" dirty="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59416" y="1233962"/>
            <a:ext cx="163828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en-US" altLang="zh-CN" sz="1600" b="1" kern="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ea typeface="微软雅黑" panose="020B0503020204020204" charset="-122"/>
              </a:rPr>
              <a:t>Browser usage</a:t>
            </a:r>
          </a:p>
        </p:txBody>
      </p:sp>
      <p:sp>
        <p:nvSpPr>
          <p:cNvPr id="5" name="矩形 4"/>
          <p:cNvSpPr/>
          <p:nvPr/>
        </p:nvSpPr>
        <p:spPr>
          <a:xfrm>
            <a:off x="7990006" y="1260872"/>
            <a:ext cx="235431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en-US" altLang="zh-CN" sz="1600" b="1" kern="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ea typeface="微软雅黑" panose="020B0503020204020204" charset="-122"/>
              </a:rPr>
              <a:t>Count TOPN products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71" y="1826672"/>
            <a:ext cx="4942375" cy="41427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116" y="1880493"/>
            <a:ext cx="5198729" cy="408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81430" y="258445"/>
            <a:ext cx="10048240" cy="721360"/>
          </a:xfrm>
        </p:spPr>
        <p:txBody>
          <a:bodyPr/>
          <a:lstStyle/>
          <a:p>
            <a:pPr defTabSz="1218565">
              <a:lnSpc>
                <a:spcPct val="130000"/>
              </a:lnSpc>
              <a:defRPr/>
            </a:pPr>
            <a:r>
              <a:rPr kumimoji="1" lang="en-US" altLang="zh-CN" dirty="0"/>
              <a:t>5.2 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Visualisation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lt"/>
              </a:rPr>
              <a:t> of statistical r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esults</a:t>
            </a:r>
            <a:endParaRPr kumimoji="1" lang="en-US" altLang="zh-CN" dirty="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281430" y="1260872"/>
            <a:ext cx="392207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en-US" altLang="zh-CN" sz="1600" b="1" kern="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ea typeface="微软雅黑" panose="020B0503020204020204" charset="-122"/>
              </a:rPr>
              <a:t>Statistics on the number of provinces</a:t>
            </a:r>
          </a:p>
        </p:txBody>
      </p:sp>
      <p:sp>
        <p:nvSpPr>
          <p:cNvPr id="5" name="矩形 4"/>
          <p:cNvSpPr/>
          <p:nvPr/>
        </p:nvSpPr>
        <p:spPr>
          <a:xfrm>
            <a:off x="7990006" y="1260872"/>
            <a:ext cx="20583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en-US" altLang="zh-CN" sz="1600" b="1" kern="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ea typeface="微软雅黑" panose="020B0503020204020204" charset="-122"/>
              </a:rPr>
              <a:t>Age group division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37" y="1880493"/>
            <a:ext cx="5242340" cy="42794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325" y="1880493"/>
            <a:ext cx="5476260" cy="4279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81430" y="258445"/>
            <a:ext cx="10048240" cy="721360"/>
          </a:xfrm>
        </p:spPr>
        <p:txBody>
          <a:bodyPr/>
          <a:lstStyle/>
          <a:p>
            <a:pPr defTabSz="1218565">
              <a:lnSpc>
                <a:spcPct val="130000"/>
              </a:lnSpc>
              <a:defRPr/>
            </a:pPr>
            <a:r>
              <a:rPr kumimoji="1" lang="en-US" altLang="zh-CN" dirty="0"/>
              <a:t>5.2 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Visualisation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lt"/>
              </a:rPr>
              <a:t> of statistical r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esults</a:t>
            </a:r>
            <a:endParaRPr kumimoji="1" lang="en-US" altLang="zh-CN" dirty="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85745" y="1260872"/>
            <a:ext cx="265752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en-US" altLang="zh-CN" sz="1600" b="1" kern="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ea typeface="微软雅黑" panose="020B0503020204020204" charset="-122"/>
              </a:rPr>
              <a:t>Access the highest items</a:t>
            </a:r>
          </a:p>
        </p:txBody>
      </p:sp>
      <p:sp>
        <p:nvSpPr>
          <p:cNvPr id="5" name="矩形 4"/>
          <p:cNvSpPr/>
          <p:nvPr/>
        </p:nvSpPr>
        <p:spPr>
          <a:xfrm>
            <a:off x="7628662" y="1260872"/>
            <a:ext cx="273158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en-US" altLang="zh-CN" sz="1600" b="1" kern="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ea typeface="微软雅黑" panose="020B0503020204020204" charset="-122"/>
              </a:rPr>
              <a:t>Quarterly access statistics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78" y="1723786"/>
            <a:ext cx="5252898" cy="43131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005" y="1723786"/>
            <a:ext cx="5252898" cy="4321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81430" y="258445"/>
            <a:ext cx="10048240" cy="721360"/>
          </a:xfrm>
        </p:spPr>
        <p:txBody>
          <a:bodyPr/>
          <a:lstStyle/>
          <a:p>
            <a:pPr defTabSz="1218565">
              <a:lnSpc>
                <a:spcPct val="130000"/>
              </a:lnSpc>
              <a:defRPr/>
            </a:pPr>
            <a:r>
              <a:rPr kumimoji="1" lang="en-US" altLang="zh-CN" dirty="0"/>
              <a:t>5.2 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Visualisation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lt"/>
              </a:rPr>
              <a:t> of statistical r</a:t>
            </a:r>
            <a:r>
              <a:rPr kumimoji="1" lang="en-US" altLang="zh-CN" dirty="0">
                <a:latin typeface="Calibri" panose="020F0502020204030204"/>
                <a:ea typeface="宋体" panose="02010600030101010101" pitchFamily="2" charset="-122"/>
                <a:sym typeface="+mn-ea"/>
              </a:rPr>
              <a:t>esults</a:t>
            </a:r>
            <a:endParaRPr kumimoji="1" lang="en-US" altLang="zh-CN" dirty="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85745" y="1260872"/>
            <a:ext cx="265752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en-US" altLang="zh-CN" sz="1600" b="1" kern="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ea typeface="微软雅黑" panose="020B0503020204020204" charset="-122"/>
              </a:rPr>
              <a:t>Month statistics partition</a:t>
            </a:r>
          </a:p>
        </p:txBody>
      </p:sp>
      <p:sp>
        <p:nvSpPr>
          <p:cNvPr id="5" name="矩形 4"/>
          <p:cNvSpPr/>
          <p:nvPr/>
        </p:nvSpPr>
        <p:spPr>
          <a:xfrm>
            <a:off x="7705657" y="1260872"/>
            <a:ext cx="257759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en-US" altLang="zh-CN" sz="1600" b="1" kern="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ea typeface="微软雅黑" panose="020B0503020204020204" charset="-122"/>
              </a:rPr>
              <a:t> Access period analysis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1" y="1723786"/>
            <a:ext cx="5418651" cy="43420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667" y="1723786"/>
            <a:ext cx="5300437" cy="4342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-65719" y="2875068"/>
            <a:ext cx="12257405" cy="110680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6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</a:t>
            </a:r>
            <a:r>
              <a:rPr kumimoji="1" lang="zh-CN" altLang="en-US" sz="66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66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 FOR LISTENING</a:t>
            </a:r>
            <a:endParaRPr kumimoji="1" lang="zh-CN" altLang="en-US" sz="6600" b="1" dirty="0">
              <a:gradFill>
                <a:gsLst>
                  <a:gs pos="32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  <a:gs pos="69000">
                    <a:schemeClr val="accent3"/>
                  </a:gs>
                  <a:gs pos="97000">
                    <a:schemeClr val="accent4"/>
                  </a:gs>
                </a:gsLst>
                <a:path path="circle">
                  <a:fillToRect t="100000" r="100000"/>
                </a:path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66223" y="1700239"/>
            <a:ext cx="42627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Università di Camerino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5555557" y="521350"/>
            <a:ext cx="1080886" cy="1080884"/>
            <a:chOff x="5431425" y="497164"/>
            <a:chExt cx="1482332" cy="1482330"/>
          </a:xfrm>
        </p:grpSpPr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5751305" y="941168"/>
              <a:ext cx="842572" cy="614420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431425" y="497164"/>
              <a:ext cx="1482332" cy="14823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90419" y="3331281"/>
            <a:ext cx="4200352" cy="1862048"/>
            <a:chOff x="6750146" y="2193857"/>
            <a:chExt cx="4200352" cy="1862048"/>
          </a:xfrm>
        </p:grpSpPr>
        <p:sp>
          <p:nvSpPr>
            <p:cNvPr id="3" name="文本框 2"/>
            <p:cNvSpPr txBox="1"/>
            <p:nvPr/>
          </p:nvSpPr>
          <p:spPr>
            <a:xfrm>
              <a:off x="6750146" y="2193857"/>
              <a:ext cx="2237915" cy="18620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defRPr sz="3200" b="1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1pPr>
            </a:lstStyle>
            <a:p>
              <a:r>
                <a:rPr lang="en-US" altLang="zh-CN" sz="11500" dirty="0">
                  <a:solidFill>
                    <a:schemeClr val="bg1"/>
                  </a:solidFill>
                </a:rPr>
                <a:t>01</a:t>
              </a:r>
              <a:endParaRPr lang="zh-CN" altLang="en-US" sz="115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75829" y="2617516"/>
              <a:ext cx="2274669" cy="10147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endPara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BACKGROUND</a:t>
              </a:r>
              <a:endParaRPr kumimoji="1" lang="en-US" altLang="zh-CN" sz="2800" dirty="0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65724" y="317923"/>
            <a:ext cx="5302783" cy="721395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Background</a:t>
            </a:r>
            <a:endParaRPr kumimoji="1" lang="en-US" altLang="zh-CN" b="0" dirty="0"/>
          </a:p>
        </p:txBody>
      </p:sp>
      <p:sp>
        <p:nvSpPr>
          <p:cNvPr id="14" name="矩形 13"/>
          <p:cNvSpPr/>
          <p:nvPr/>
        </p:nvSpPr>
        <p:spPr>
          <a:xfrm>
            <a:off x="4134882" y="943510"/>
            <a:ext cx="30022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defRPr/>
            </a:pPr>
            <a:r>
              <a:rPr lang="en-US" altLang="zh-CN" sz="2000" b="1" kern="0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30000"/>
                    </a:prstClr>
                  </a:outerShdw>
                </a:effectLst>
                <a:ea typeface="微软雅黑" panose="020B0503020204020204" charset="-122"/>
              </a:rPr>
              <a:t>Why We Choose Hadoop</a:t>
            </a:r>
            <a:r>
              <a:rPr lang="zh-CN" altLang="en-US" sz="2000" b="1" kern="0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30000"/>
                    </a:prstClr>
                  </a:outerShdw>
                </a:effectLst>
                <a:ea typeface="微软雅黑" panose="020B0503020204020204" charset="-122"/>
              </a:rPr>
              <a:t>？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22195" y="1642745"/>
            <a:ext cx="6383655" cy="35572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5095" y="1642745"/>
            <a:ext cx="2037080" cy="445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scalability</a:t>
            </a:r>
          </a:p>
        </p:txBody>
      </p:sp>
      <p:sp>
        <p:nvSpPr>
          <p:cNvPr id="10" name="矩形 9"/>
          <p:cNvSpPr/>
          <p:nvPr/>
        </p:nvSpPr>
        <p:spPr>
          <a:xfrm>
            <a:off x="1023620" y="2966085"/>
            <a:ext cx="5072380" cy="10502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endParaRPr lang="zh-CN" altLang="en-US" sz="7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4015" y="4557395"/>
            <a:ext cx="17195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robustness</a:t>
            </a:r>
          </a:p>
        </p:txBody>
      </p:sp>
      <p:sp>
        <p:nvSpPr>
          <p:cNvPr id="13" name="矩形 12"/>
          <p:cNvSpPr/>
          <p:nvPr/>
        </p:nvSpPr>
        <p:spPr>
          <a:xfrm>
            <a:off x="8705850" y="1642745"/>
            <a:ext cx="340995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computing performance</a:t>
            </a:r>
          </a:p>
        </p:txBody>
      </p:sp>
      <p:sp>
        <p:nvSpPr>
          <p:cNvPr id="15" name="矩形 14"/>
          <p:cNvSpPr/>
          <p:nvPr/>
        </p:nvSpPr>
        <p:spPr>
          <a:xfrm>
            <a:off x="9704705" y="4587240"/>
            <a:ext cx="141224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low cost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63955" y="2829560"/>
            <a:ext cx="9864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ABOUT E-COMMERCE?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01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Background</a:t>
            </a:r>
            <a:endParaRPr kumimoji="1" lang="zh-CN" altLang="en-US" dirty="0"/>
          </a:p>
        </p:txBody>
      </p:sp>
      <p:pic>
        <p:nvPicPr>
          <p:cNvPr id="8" name="图片 7" descr="。1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4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140"/>
            <a:ext cx="12192000" cy="69627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404baa9-46e2-4b32-8dcd-e4704caf87f7"/>
  <p:tag name="COMMONDATA" val="eyJoZGlkIjoiMTRkODQ1MzgxZGM0OWEwYTkzZWQ4MjAyYzUyY2RjNDc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8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B8D620"/>
      </a:accent1>
      <a:accent2>
        <a:srgbClr val="0A7DB6"/>
      </a:accent2>
      <a:accent3>
        <a:srgbClr val="48A9C3"/>
      </a:accent3>
      <a:accent4>
        <a:srgbClr val="5DCAB3"/>
      </a:accent4>
      <a:accent5>
        <a:srgbClr val="EBEBEB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561</Words>
  <Application>Microsoft Office PowerPoint</Application>
  <PresentationFormat>宽屏</PresentationFormat>
  <Paragraphs>103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宋体</vt:lpstr>
      <vt:lpstr>微软雅黑</vt:lpstr>
      <vt:lpstr>Arial</vt:lpstr>
      <vt:lpstr>Calibri</vt:lpstr>
      <vt:lpstr>Century Gothic</vt:lpstr>
      <vt:lpstr>Segoe UI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yu guo</cp:lastModifiedBy>
  <cp:revision>157</cp:revision>
  <dcterms:created xsi:type="dcterms:W3CDTF">2015-08-18T02:51:00Z</dcterms:created>
  <dcterms:modified xsi:type="dcterms:W3CDTF">2023-04-27T08:51:06Z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KSORubyTemplateID">
    <vt:lpwstr>8</vt:lpwstr>
  </property>
  <property fmtid="{D5CDD505-2E9C-101B-9397-08002B2CF9AE}" pid="4" name="ICV">
    <vt:lpwstr>D71AF4BAA6134E21925FE9E3B34E705A_12</vt:lpwstr>
  </property>
</Properties>
</file>